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5"/>
    <p:sldMasterId id="2147483648" r:id="rId6"/>
    <p:sldMasterId id="2147483671" r:id="rId7"/>
  </p:sldMasterIdLst>
  <p:sldIdLst>
    <p:sldId id="518" r:id="rId8"/>
    <p:sldId id="520" r:id="rId9"/>
    <p:sldId id="395" r:id="rId10"/>
    <p:sldId id="391" r:id="rId11"/>
    <p:sldId id="516" r:id="rId12"/>
    <p:sldId id="393" r:id="rId13"/>
    <p:sldId id="404" r:id="rId14"/>
    <p:sldId id="397" r:id="rId15"/>
    <p:sldId id="517" r:id="rId16"/>
    <p:sldId id="403" r:id="rId17"/>
    <p:sldId id="405" r:id="rId18"/>
    <p:sldId id="398" r:id="rId19"/>
    <p:sldId id="52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Rae" userId="eb9ef3a3-1858-433c-b00d-42cb5cde20c3" providerId="ADAL" clId="{23337276-2150-4B54-94D8-51CD905C7EDC}"/>
    <pc:docChg chg="modSld">
      <pc:chgData name="Charlotte Rae" userId="eb9ef3a3-1858-433c-b00d-42cb5cde20c3" providerId="ADAL" clId="{23337276-2150-4B54-94D8-51CD905C7EDC}" dt="2025-11-05T23:05:56.003" v="5" actId="6549"/>
      <pc:docMkLst>
        <pc:docMk/>
      </pc:docMkLst>
      <pc:sldChg chg="modSp mod">
        <pc:chgData name="Charlotte Rae" userId="eb9ef3a3-1858-433c-b00d-42cb5cde20c3" providerId="ADAL" clId="{23337276-2150-4B54-94D8-51CD905C7EDC}" dt="2025-11-05T23:05:56.003" v="5" actId="6549"/>
        <pc:sldMkLst>
          <pc:docMk/>
          <pc:sldMk cId="827651995" sldId="518"/>
        </pc:sldMkLst>
        <pc:spChg chg="mod">
          <ac:chgData name="Charlotte Rae" userId="eb9ef3a3-1858-433c-b00d-42cb5cde20c3" providerId="ADAL" clId="{23337276-2150-4B54-94D8-51CD905C7EDC}" dt="2025-11-05T23:05:56.003" v="5" actId="6549"/>
          <ac:spMkLst>
            <pc:docMk/>
            <pc:sldMk cId="827651995" sldId="518"/>
            <ac:spMk id="2" creationId="{55C54064-F649-EF75-41B7-EC715A2C72F6}"/>
          </ac:spMkLst>
        </pc:spChg>
      </pc:sldChg>
    </pc:docChg>
  </pc:docChgLst>
  <pc:docChgLst>
    <pc:chgData name="CK Kiriakidis" userId="ee2020b3-2c2d-46cd-803d-4574d223499c" providerId="ADAL" clId="{0AB8E4A3-6A2C-4BAA-941C-F3A92974E469}"/>
    <pc:docChg chg="undo custSel addSld delSld modSld sldOrd addMainMaster modMainMaster">
      <pc:chgData name="CK Kiriakidis" userId="ee2020b3-2c2d-46cd-803d-4574d223499c" providerId="ADAL" clId="{0AB8E4A3-6A2C-4BAA-941C-F3A92974E469}" dt="2025-10-07T21:32:19.441" v="485" actId="14100"/>
      <pc:docMkLst>
        <pc:docMk/>
      </pc:docMkLst>
      <pc:sldChg chg="modSp mod">
        <pc:chgData name="CK Kiriakidis" userId="ee2020b3-2c2d-46cd-803d-4574d223499c" providerId="ADAL" clId="{0AB8E4A3-6A2C-4BAA-941C-F3A92974E469}" dt="2025-10-07T21:30:20.573" v="373" actId="5793"/>
        <pc:sldMkLst>
          <pc:docMk/>
          <pc:sldMk cId="0" sldId="391"/>
        </pc:sldMkLst>
        <pc:spChg chg="mod">
          <ac:chgData name="CK Kiriakidis" userId="ee2020b3-2c2d-46cd-803d-4574d223499c" providerId="ADAL" clId="{0AB8E4A3-6A2C-4BAA-941C-F3A92974E469}" dt="2025-10-07T21:30:20.573" v="373" actId="5793"/>
          <ac:spMkLst>
            <pc:docMk/>
            <pc:sldMk cId="0" sldId="391"/>
            <ac:spMk id="2" creationId="{86A69344-5C3B-8F81-EAFB-21E4B1316D8F}"/>
          </ac:spMkLst>
        </pc:spChg>
      </pc:sldChg>
      <pc:sldChg chg="modSp mod">
        <pc:chgData name="CK Kiriakidis" userId="ee2020b3-2c2d-46cd-803d-4574d223499c" providerId="ADAL" clId="{0AB8E4A3-6A2C-4BAA-941C-F3A92974E469}" dt="2025-10-07T21:30:52.887" v="383" actId="115"/>
        <pc:sldMkLst>
          <pc:docMk/>
          <pc:sldMk cId="0" sldId="397"/>
        </pc:sldMkLst>
        <pc:spChg chg="mod">
          <ac:chgData name="CK Kiriakidis" userId="ee2020b3-2c2d-46cd-803d-4574d223499c" providerId="ADAL" clId="{0AB8E4A3-6A2C-4BAA-941C-F3A92974E469}" dt="2025-10-07T21:30:52.887" v="383" actId="115"/>
          <ac:spMkLst>
            <pc:docMk/>
            <pc:sldMk cId="0" sldId="397"/>
            <ac:spMk id="2" creationId="{7CDEAA8B-4E76-98FF-B99A-ACCB68FE4B20}"/>
          </ac:spMkLst>
        </pc:spChg>
      </pc:sldChg>
      <pc:sldChg chg="modSp mod">
        <pc:chgData name="CK Kiriakidis" userId="ee2020b3-2c2d-46cd-803d-4574d223499c" providerId="ADAL" clId="{0AB8E4A3-6A2C-4BAA-941C-F3A92974E469}" dt="2025-10-07T21:32:19.441" v="485" actId="14100"/>
        <pc:sldMkLst>
          <pc:docMk/>
          <pc:sldMk cId="0" sldId="398"/>
        </pc:sldMkLst>
        <pc:spChg chg="mod">
          <ac:chgData name="CK Kiriakidis" userId="ee2020b3-2c2d-46cd-803d-4574d223499c" providerId="ADAL" clId="{0AB8E4A3-6A2C-4BAA-941C-F3A92974E469}" dt="2025-10-07T21:32:19.441" v="485" actId="14100"/>
          <ac:spMkLst>
            <pc:docMk/>
            <pc:sldMk cId="0" sldId="398"/>
            <ac:spMk id="2" creationId="{8FC6EC33-19CD-4FC3-3C20-A3812810A53E}"/>
          </ac:spMkLst>
        </pc:spChg>
      </pc:sldChg>
      <pc:sldChg chg="modSp mod">
        <pc:chgData name="CK Kiriakidis" userId="ee2020b3-2c2d-46cd-803d-4574d223499c" providerId="ADAL" clId="{0AB8E4A3-6A2C-4BAA-941C-F3A92974E469}" dt="2025-10-07T21:32:00.382" v="458" actId="115"/>
        <pc:sldMkLst>
          <pc:docMk/>
          <pc:sldMk cId="0" sldId="403"/>
        </pc:sldMkLst>
        <pc:spChg chg="mod">
          <ac:chgData name="CK Kiriakidis" userId="ee2020b3-2c2d-46cd-803d-4574d223499c" providerId="ADAL" clId="{0AB8E4A3-6A2C-4BAA-941C-F3A92974E469}" dt="2025-10-07T21:32:00.382" v="458" actId="115"/>
          <ac:spMkLst>
            <pc:docMk/>
            <pc:sldMk cId="0" sldId="403"/>
            <ac:spMk id="2" creationId="{EF888AC5-1CA1-AC88-BA76-AAC1C7EE9A2C}"/>
          </ac:spMkLst>
        </pc:spChg>
      </pc:sldChg>
      <pc:sldChg chg="modSp mod">
        <pc:chgData name="CK Kiriakidis" userId="ee2020b3-2c2d-46cd-803d-4574d223499c" providerId="ADAL" clId="{0AB8E4A3-6A2C-4BAA-941C-F3A92974E469}" dt="2025-10-07T21:31:22.275" v="396" actId="1076"/>
        <pc:sldMkLst>
          <pc:docMk/>
          <pc:sldMk cId="0" sldId="404"/>
        </pc:sldMkLst>
        <pc:spChg chg="mod">
          <ac:chgData name="CK Kiriakidis" userId="ee2020b3-2c2d-46cd-803d-4574d223499c" providerId="ADAL" clId="{0AB8E4A3-6A2C-4BAA-941C-F3A92974E469}" dt="2025-10-07T21:31:18.258" v="395" actId="115"/>
          <ac:spMkLst>
            <pc:docMk/>
            <pc:sldMk cId="0" sldId="404"/>
            <ac:spMk id="2" creationId="{07FE5501-B5C3-8F2B-8F3B-1C716D05096F}"/>
          </ac:spMkLst>
        </pc:spChg>
        <pc:spChg chg="mod">
          <ac:chgData name="CK Kiriakidis" userId="ee2020b3-2c2d-46cd-803d-4574d223499c" providerId="ADAL" clId="{0AB8E4A3-6A2C-4BAA-941C-F3A92974E469}" dt="2025-10-07T21:31:22.275" v="396" actId="1076"/>
          <ac:spMkLst>
            <pc:docMk/>
            <pc:sldMk cId="0" sldId="404"/>
            <ac:spMk id="3" creationId="{FD51D4E2-DA0B-300A-D0B7-171D82A4F7FF}"/>
          </ac:spMkLst>
        </pc:spChg>
      </pc:sldChg>
      <pc:sldChg chg="modSp mod">
        <pc:chgData name="CK Kiriakidis" userId="ee2020b3-2c2d-46cd-803d-4574d223499c" providerId="ADAL" clId="{0AB8E4A3-6A2C-4BAA-941C-F3A92974E469}" dt="2025-10-07T21:32:14.466" v="484" actId="20577"/>
        <pc:sldMkLst>
          <pc:docMk/>
          <pc:sldMk cId="0" sldId="405"/>
        </pc:sldMkLst>
        <pc:spChg chg="mod">
          <ac:chgData name="CK Kiriakidis" userId="ee2020b3-2c2d-46cd-803d-4574d223499c" providerId="ADAL" clId="{0AB8E4A3-6A2C-4BAA-941C-F3A92974E469}" dt="2025-10-07T21:32:14.466" v="484" actId="20577"/>
          <ac:spMkLst>
            <pc:docMk/>
            <pc:sldMk cId="0" sldId="405"/>
            <ac:spMk id="2" creationId="{99DF9F86-98C7-E17A-8875-9364532796F9}"/>
          </ac:spMkLst>
        </pc:spChg>
      </pc:sldChg>
      <pc:sldChg chg="modSp mod">
        <pc:chgData name="CK Kiriakidis" userId="ee2020b3-2c2d-46cd-803d-4574d223499c" providerId="ADAL" clId="{0AB8E4A3-6A2C-4BAA-941C-F3A92974E469}" dt="2025-10-07T21:31:32.121" v="398" actId="115"/>
        <pc:sldMkLst>
          <pc:docMk/>
          <pc:sldMk cId="0" sldId="517"/>
        </pc:sldMkLst>
        <pc:spChg chg="mod">
          <ac:chgData name="CK Kiriakidis" userId="ee2020b3-2c2d-46cd-803d-4574d223499c" providerId="ADAL" clId="{0AB8E4A3-6A2C-4BAA-941C-F3A92974E469}" dt="2025-10-07T21:31:32.121" v="398" actId="115"/>
          <ac:spMkLst>
            <pc:docMk/>
            <pc:sldMk cId="0" sldId="517"/>
            <ac:spMk id="2" creationId="{4A37E073-FACD-A351-172B-802774CCE6B7}"/>
          </ac:spMkLst>
        </pc:spChg>
      </pc:sldChg>
      <pc:sldChg chg="modSp add mod ord">
        <pc:chgData name="CK Kiriakidis" userId="ee2020b3-2c2d-46cd-803d-4574d223499c" providerId="ADAL" clId="{0AB8E4A3-6A2C-4BAA-941C-F3A92974E469}" dt="2025-10-07T21:27:15.037" v="12" actId="20577"/>
        <pc:sldMkLst>
          <pc:docMk/>
          <pc:sldMk cId="827651995" sldId="518"/>
        </pc:sldMkLst>
        <pc:spChg chg="mod">
          <ac:chgData name="CK Kiriakidis" userId="ee2020b3-2c2d-46cd-803d-4574d223499c" providerId="ADAL" clId="{0AB8E4A3-6A2C-4BAA-941C-F3A92974E469}" dt="2025-10-07T21:27:15.037" v="12" actId="20577"/>
          <ac:spMkLst>
            <pc:docMk/>
            <pc:sldMk cId="827651995" sldId="518"/>
            <ac:spMk id="2" creationId="{55C54064-F649-EF75-41B7-EC715A2C72F6}"/>
          </ac:spMkLst>
        </pc:spChg>
      </pc:sldChg>
      <pc:sldChg chg="new del">
        <pc:chgData name="CK Kiriakidis" userId="ee2020b3-2c2d-46cd-803d-4574d223499c" providerId="ADAL" clId="{0AB8E4A3-6A2C-4BAA-941C-F3A92974E469}" dt="2025-10-07T21:27:42.776" v="16" actId="2696"/>
        <pc:sldMkLst>
          <pc:docMk/>
          <pc:sldMk cId="2760689330" sldId="519"/>
        </pc:sldMkLst>
      </pc:sldChg>
      <pc:sldChg chg="modSp add mod">
        <pc:chgData name="CK Kiriakidis" userId="ee2020b3-2c2d-46cd-803d-4574d223499c" providerId="ADAL" clId="{0AB8E4A3-6A2C-4BAA-941C-F3A92974E469}" dt="2025-10-07T21:30:31.163" v="381" actId="20577"/>
        <pc:sldMkLst>
          <pc:docMk/>
          <pc:sldMk cId="2332867976" sldId="520"/>
        </pc:sldMkLst>
        <pc:spChg chg="mod">
          <ac:chgData name="CK Kiriakidis" userId="ee2020b3-2c2d-46cd-803d-4574d223499c" providerId="ADAL" clId="{0AB8E4A3-6A2C-4BAA-941C-F3A92974E469}" dt="2025-10-07T21:30:31.163" v="381" actId="20577"/>
          <ac:spMkLst>
            <pc:docMk/>
            <pc:sldMk cId="2332867976" sldId="520"/>
            <ac:spMk id="4" creationId="{F26288E5-1097-4DA9-AA78-627D4FFF1FDE}"/>
          </ac:spMkLst>
        </pc:spChg>
        <pc:picChg chg="mod">
          <ac:chgData name="CK Kiriakidis" userId="ee2020b3-2c2d-46cd-803d-4574d223499c" providerId="ADAL" clId="{0AB8E4A3-6A2C-4BAA-941C-F3A92974E469}" dt="2025-10-07T21:29:36.547" v="338" actId="1076"/>
          <ac:picMkLst>
            <pc:docMk/>
            <pc:sldMk cId="2332867976" sldId="520"/>
            <ac:picMk id="5" creationId="{68E628E3-6EC5-7356-4BCC-22F8CEDA7F6D}"/>
          </ac:picMkLst>
        </pc:picChg>
      </pc:sldChg>
      <pc:sldChg chg="add ord">
        <pc:chgData name="CK Kiriakidis" userId="ee2020b3-2c2d-46cd-803d-4574d223499c" providerId="ADAL" clId="{0AB8E4A3-6A2C-4BAA-941C-F3A92974E469}" dt="2025-10-07T21:29:26.809" v="335"/>
        <pc:sldMkLst>
          <pc:docMk/>
          <pc:sldMk cId="471495048" sldId="521"/>
        </pc:sldMkLst>
      </pc:sldChg>
      <pc:sldChg chg="add del">
        <pc:chgData name="CK Kiriakidis" userId="ee2020b3-2c2d-46cd-803d-4574d223499c" providerId="ADAL" clId="{0AB8E4A3-6A2C-4BAA-941C-F3A92974E469}" dt="2025-10-07T21:29:12.977" v="331" actId="2696"/>
        <pc:sldMkLst>
          <pc:docMk/>
          <pc:sldMk cId="3987510046" sldId="521"/>
        </pc:sldMkLst>
      </pc:sldChg>
      <pc:sldMasterChg chg="add addSldLayout">
        <pc:chgData name="CK Kiriakidis" userId="ee2020b3-2c2d-46cd-803d-4574d223499c" providerId="ADAL" clId="{0AB8E4A3-6A2C-4BAA-941C-F3A92974E469}" dt="2025-10-07T21:26:57.513" v="0" actId="27028"/>
        <pc:sldMasterMkLst>
          <pc:docMk/>
          <pc:sldMasterMk cId="4219731091" sldId="2147483648"/>
        </pc:sldMasterMkLst>
        <pc:sldLayoutChg chg="add">
          <pc:chgData name="CK Kiriakidis" userId="ee2020b3-2c2d-46cd-803d-4574d223499c" providerId="ADAL" clId="{0AB8E4A3-6A2C-4BAA-941C-F3A92974E469}" dt="2025-10-07T21:26:57.513" v="0" actId="27028"/>
          <pc:sldLayoutMkLst>
            <pc:docMk/>
            <pc:sldMasterMk cId="4219731091" sldId="2147483648"/>
            <pc:sldLayoutMk cId="3792054245" sldId="2147483669"/>
          </pc:sldLayoutMkLst>
        </pc:sldLayoutChg>
      </pc:sldMasterChg>
      <pc:sldMasterChg chg="replId modSldLayout">
        <pc:chgData name="CK Kiriakidis" userId="ee2020b3-2c2d-46cd-803d-4574d223499c" providerId="ADAL" clId="{0AB8E4A3-6A2C-4BAA-941C-F3A92974E469}" dt="2025-10-07T21:29:22.909" v="332" actId="27028"/>
        <pc:sldMasterMkLst>
          <pc:docMk/>
          <pc:sldMasterMk cId="0" sldId="2147483670"/>
        </pc:sldMasterMkLst>
        <pc:sldLayoutChg chg="replId">
          <pc:chgData name="CK Kiriakidis" userId="ee2020b3-2c2d-46cd-803d-4574d223499c" providerId="ADAL" clId="{0AB8E4A3-6A2C-4BAA-941C-F3A92974E469}" dt="2025-10-07T21:27:39.891" v="14" actId="27028"/>
          <pc:sldLayoutMkLst>
            <pc:docMk/>
            <pc:sldMasterMk cId="0" sldId="2147483670"/>
            <pc:sldLayoutMk cId="4234598539" sldId="2147483672"/>
          </pc:sldLayoutMkLst>
        </pc:sldLayoutChg>
        <pc:sldLayoutChg chg="replId">
          <pc:chgData name="CK Kiriakidis" userId="ee2020b3-2c2d-46cd-803d-4574d223499c" providerId="ADAL" clId="{0AB8E4A3-6A2C-4BAA-941C-F3A92974E469}" dt="2025-10-07T21:27:54.773" v="19" actId="27028"/>
          <pc:sldLayoutMkLst>
            <pc:docMk/>
            <pc:sldMasterMk cId="0" sldId="2147483670"/>
            <pc:sldLayoutMk cId="2297015617" sldId="2147483673"/>
          </pc:sldLayoutMkLst>
        </pc:sldLayoutChg>
        <pc:sldLayoutChg chg="replId">
          <pc:chgData name="CK Kiriakidis" userId="ee2020b3-2c2d-46cd-803d-4574d223499c" providerId="ADAL" clId="{0AB8E4A3-6A2C-4BAA-941C-F3A92974E469}" dt="2025-10-07T21:29:22.909" v="332" actId="27028"/>
          <pc:sldLayoutMkLst>
            <pc:docMk/>
            <pc:sldMasterMk cId="0" sldId="2147483670"/>
            <pc:sldLayoutMk cId="647547815" sldId="2147483674"/>
          </pc:sldLayoutMkLst>
        </pc:sldLayoutChg>
      </pc:sldMasterChg>
      <pc:sldMasterChg chg="add addSldLayout">
        <pc:chgData name="CK Kiriakidis" userId="ee2020b3-2c2d-46cd-803d-4574d223499c" providerId="ADAL" clId="{0AB8E4A3-6A2C-4BAA-941C-F3A92974E469}" dt="2025-10-07T21:29:22.909" v="332" actId="27028"/>
        <pc:sldMasterMkLst>
          <pc:docMk/>
          <pc:sldMasterMk cId="0" sldId="2147483671"/>
        </pc:sldMasterMkLst>
        <pc:sldLayoutChg chg="add">
          <pc:chgData name="CK Kiriakidis" userId="ee2020b3-2c2d-46cd-803d-4574d223499c" providerId="ADAL" clId="{0AB8E4A3-6A2C-4BAA-941C-F3A92974E469}" dt="2025-10-07T21:29:22.909" v="332" actId="27028"/>
          <pc:sldLayoutMkLst>
            <pc:docMk/>
            <pc:sldMasterMk cId="0" sldId="2147483671"/>
            <pc:sldLayoutMk cId="1679655314" sldId="2147483649"/>
          </pc:sldLayoutMkLst>
        </pc:sldLayoutChg>
        <pc:sldLayoutChg chg="add">
          <pc:chgData name="CK Kiriakidis" userId="ee2020b3-2c2d-46cd-803d-4574d223499c" providerId="ADAL" clId="{0AB8E4A3-6A2C-4BAA-941C-F3A92974E469}" dt="2025-10-07T21:27:54.773" v="19" actId="27028"/>
          <pc:sldLayoutMkLst>
            <pc:docMk/>
            <pc:sldMasterMk cId="0" sldId="2147483671"/>
            <pc:sldLayoutMk cId="2949673365" sldId="2147483652"/>
          </pc:sldLayoutMkLst>
        </pc:sldLayoutChg>
        <pc:sldLayoutChg chg="add">
          <pc:chgData name="CK Kiriakidis" userId="ee2020b3-2c2d-46cd-803d-4574d223499c" providerId="ADAL" clId="{0AB8E4A3-6A2C-4BAA-941C-F3A92974E469}" dt="2025-10-07T21:27:39.891" v="14" actId="27028"/>
          <pc:sldLayoutMkLst>
            <pc:docMk/>
            <pc:sldMasterMk cId="0" sldId="2147483671"/>
            <pc:sldLayoutMk cId="4211381783" sldId="214748365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A236-0C6B-4384-2B97-173670CFEEB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6382A2-DF78-D224-DF29-5AE1B70C846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05515-BC32-A8C4-04D5-D6347C28AA3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DB2992-246E-4F4E-83A9-4EBEEAA17266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B0219-ECF9-5FE6-9C75-71B1EEA675A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60695-AC99-01D0-5721-CF62EE5093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5FB525-9C48-43C7-8373-08E961AB8EDB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754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ABAE2-F71D-5E7A-B951-B31DAA5384B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F03F9-3CAE-0390-6C34-C8FCA481E74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86F9C-9DBC-09C2-F620-66EA474362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7EA7B5-6642-4091-9F13-8E7D3C9496D8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30477-C36D-B035-9F61-E8FBA56D5F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00663-7F81-C305-1F71-9C03FE7CA3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2BE0D8-8940-4FA9-8F33-69C10DDEEC8A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492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84E9DC-9357-2378-346B-DACC93F7CDD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A1F4EE-9C38-9979-BA43-33706B31C09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BFDD0-1C3C-521C-32BC-AB9E96C4D8B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C993A3-CB5E-4FEE-B653-5D8C3C04201A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2DDC7-5BD5-F30B-A740-7BF82E9085D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90760-342B-1115-C051-AFDE13BCD6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1C8E91-6A5F-40C3-8DC4-95626100BA2A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765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mall White_WorkSa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5BFB115-89E5-CE42-F2C8-4B856C2241D4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N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Slide Number Placeholder 29">
            <a:extLst>
              <a:ext uri="{FF2B5EF4-FFF2-40B4-BE49-F238E27FC236}">
                <a16:creationId xmlns:a16="http://schemas.microsoft.com/office/drawing/2014/main" id="{ED212539-9090-88F0-EB05-439B0222D518}"/>
              </a:ext>
            </a:extLst>
          </p:cNvPr>
          <p:cNvSpPr txBox="1"/>
          <p:nvPr/>
        </p:nvSpPr>
        <p:spPr>
          <a:xfrm>
            <a:off x="694185" y="6264865"/>
            <a:ext cx="59542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EAD7BAB-2069-4F4E-B71B-5C9BA8E74450}" type="slidenum">
              <a:t>‹#›</a:t>
            </a:fld>
            <a:endParaRPr lang="en-NZ" sz="1400" b="1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26AC3B41-38D6-D321-395E-297DE060ADD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16" y="728667"/>
            <a:ext cx="10674348" cy="4609307"/>
          </a:xfrm>
        </p:spPr>
        <p:txBody>
          <a:bodyPr lIns="0" tIns="0" rIns="0" bIns="0" anchor="ctr" anchorCtr="1"/>
          <a:lstStyle>
            <a:lvl1pPr marL="0" indent="0" algn="ctr">
              <a:buNone/>
              <a:defRPr sz="4800">
                <a:latin typeface="Century Gothic" pitchFamily="34"/>
              </a:defRPr>
            </a:lvl1pPr>
          </a:lstStyle>
          <a:p>
            <a:pPr lvl="0"/>
            <a:r>
              <a:rPr lang="en-US"/>
              <a:t>Click to add a </a:t>
            </a:r>
            <a:br>
              <a:rPr lang="en-US"/>
            </a:br>
            <a:r>
              <a:rPr lang="en-US"/>
              <a:t>divider page title</a:t>
            </a:r>
          </a:p>
        </p:txBody>
      </p:sp>
      <p:pic>
        <p:nvPicPr>
          <p:cNvPr id="5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D0BF7213-BB22-BBBE-C6C5-A51C2267C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400" y="5460449"/>
            <a:ext cx="2006595" cy="20065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Footer Placeholder 57">
            <a:extLst>
              <a:ext uri="{FF2B5EF4-FFF2-40B4-BE49-F238E27FC236}">
                <a16:creationId xmlns:a16="http://schemas.microsoft.com/office/drawing/2014/main" id="{2424879A-058C-35C8-8CAB-3BD8C8DA137D}"/>
              </a:ext>
            </a:extLst>
          </p:cNvPr>
          <p:cNvSpPr txBox="1"/>
          <p:nvPr/>
        </p:nvSpPr>
        <p:spPr>
          <a:xfrm>
            <a:off x="1289614" y="6288401"/>
            <a:ext cx="4114800" cy="3319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NZ" sz="1200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worksafe.govt.nz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839D800-F980-3E0A-F3D0-51D09A92062D}"/>
              </a:ext>
            </a:extLst>
          </p:cNvPr>
          <p:cNvSpPr/>
          <p:nvPr/>
        </p:nvSpPr>
        <p:spPr>
          <a:xfrm>
            <a:off x="773116" y="6067254"/>
            <a:ext cx="10673900" cy="45720"/>
          </a:xfrm>
          <a:prstGeom prst="rect">
            <a:avLst/>
          </a:prstGeom>
          <a:solidFill>
            <a:srgbClr val="15608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N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91652818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estr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59C42C-3E92-50D7-68C0-6E4C6C083F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54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2A29B-180D-A8DF-7025-5AEF76E3596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D0E89-667E-7D2B-7C99-D0B33215185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665C7-6ED0-AA7E-E945-A395010317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5D42D3-F21F-4201-86E9-15ECA608DF95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1F619-2614-29EB-54F4-A851767CCF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2F9BA-7FA6-2FB2-9DAA-2E8E4366D4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A1AE7B-B1FD-4D21-B0B4-6798A21110AB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9655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7633B-2397-E60B-2E2F-1381009B1F2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7ED2C-484C-8A17-2C46-B51217B2A3D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F9120-2643-9F7D-FBF3-A0D09C23A9D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D7929-D0F7-58A2-F11C-33B139C8964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AD4C31-8DC8-4695-95FD-34179FB71A79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857E9-8C21-E89C-6C10-7BEEF10BD19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E6705-BBC3-4C54-D9F4-9FF23619FB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C3327C-ED68-4F82-9CF9-FB966DF86A9B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49673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F95A9-ED6A-15C7-4F21-78C2D0411A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C7D25D-927F-60D0-BCC9-AC585A8540A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NZ" sz="3200"/>
            </a:lvl1pPr>
          </a:lstStyle>
          <a:p>
            <a:pPr lvl="0"/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37775-7497-D2AB-94CA-ED180CFD7B6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5C92F-F053-FE79-5587-0D6C0D2A425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C7F0DC-4C09-4F22-87C7-CD8CAA2DAE80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41BC1-52BA-5ABE-96AF-A10F5716227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FC31B-2B77-1FAC-725B-B11335CC31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764C2A-29F3-4A66-A548-AFA4C3849242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138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EDD73-8933-931F-66CB-0A5EAD4FD7D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D5636-9230-97F3-1409-B9835436071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49626-9EED-F9D8-A2E4-16AB6D8ECC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1D408C-CF7D-4AD6-AD45-1D8FD2AB98C8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1D685-7D57-A753-BF06-F3BE0937CF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2524-4624-4191-DC74-AC8F0BBD3B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B5ED58-A693-4322-80C9-C9ABA627098C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2110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2F28D-DEA5-8634-0683-BCBF1525C6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7DC49-B1BA-6767-C47F-AD3CFB5815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89383-42ED-73D7-44B2-E0144A1A81B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474D00-77C3-49FE-9650-BD9027E8CA38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1C61A-9707-A5B9-3518-43BF7A66A5D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5370B-9CE5-C4D0-AC81-28F90D9E87A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57DC91-2980-4A41-BF18-E54672CC4F7F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98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3316F-1DC9-86E7-004A-834CE01FC41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0A63F-FD0D-168A-88E5-5B219CD9DC2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CBB39-89FC-C025-07A3-FC8420F98A9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A9D3F-2DB2-B16A-4DAD-9EE2A5C0528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B14305-4374-4B21-93E0-B316CEDC0CA7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9AAFA-DE73-F926-0466-0F7FB26B45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06FA4-947D-2242-70AD-C28E6FE7507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42F1B9-5F54-43F2-AE78-B9030FDBE346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701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22A45-48F6-E2FC-1DAC-4D7E36990D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C96A6-BD7E-01BE-BE28-28F3FD8A84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70A3-7F81-1EB2-7B22-B8596580DE5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C58EEE-85C7-6C2A-E89D-193FAF3B185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1C839D-9B09-889E-0D32-0B59CEADF33A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1DC1AF-822F-C70B-1CA9-DEFCB329C61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A92527-769B-4AB6-AE2F-F16A3512A972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53BBBF-97E5-E64C-5494-5805BC91AF6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258811-796A-00F4-27D1-AE8C9B05EE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2F558D-7C54-41EC-A862-908DBEE15B1D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012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9F310-53AE-CFC2-BE18-1F34F6FAC45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4B1E3A-C52A-6873-6FAB-EA722678C43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B03930-6E88-4EF3-AB09-227D126FFD55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851D64-C5EA-EDF3-E1AC-DF4FC0D18F1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D0CCFF-2AF5-DA1B-1688-B494081771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A37209-2112-4BEC-962B-E4A75FDE1170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7559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294DAB-60BA-AE6A-5ED1-35092A89970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6C11EF-71CD-46DC-BAFB-7D94D49A751D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9D8620-F6B4-6A53-D2A1-6CE3C4FB5F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959D3-D930-C3D5-FF74-F2D36AD03B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B5CA4E-4DC6-4459-8F1C-18B280D8CED8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343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03881-71E0-FEF9-1839-2271AA8A91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621A9-65A4-5536-30BA-95EDE5737E7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AB57E-9BF8-340B-0C9E-B4B560EC0DE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D1CE6-3E41-000F-8967-9E7AAEE53DE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1795AE-149C-46EA-A688-5658BB9C6358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0790E-20D2-F0E1-89E4-C92D3139491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BA6D26-71BF-4733-E2AE-1E3E6F2FE6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EB7633-8EC6-4D81-8981-97E565C15E3E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0361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67425-4DE6-E118-6A2E-9A07CC6B97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5CD7EE-02AB-5A82-0E66-16C5E991AEBC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NZ" sz="3200"/>
            </a:lvl1pPr>
          </a:lstStyle>
          <a:p>
            <a:pPr lvl="0"/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46D286-D2C5-E60D-0602-8CBE410DBBF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D692D-BF65-5541-AFE9-1CEF8BDBA5D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9916CC-7CA9-4A51-81FB-6A87B5F184B6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A5BC1-3B38-1A30-BB34-537880AA2B5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C6835-CD51-A007-112D-A8BCEE6481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8FFB1B-B88B-4447-89D9-923631EF524E}" type="slidenum"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459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9010C9-2AE6-0EC9-CF37-3DB724228F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4A97E-F5E3-4DBB-EE75-9812C13B3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C24E2-9A0F-08D5-9258-BEF9334B8E9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225C5B3A-CA85-4100-96C9-FA5EA48C0DE2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517A3-6943-1F04-BEC2-C9708845051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32239-B999-E688-5488-1119AC8B6EA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C9803EED-2EDC-4CA9-AB39-05C0675E1B5E}" type="slidenum"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50" r:id="rId2"/>
    <p:sldLayoutId id="2147483651" r:id="rId3"/>
    <p:sldLayoutId id="2147483673" r:id="rId4"/>
    <p:sldLayoutId id="2147483653" r:id="rId5"/>
    <p:sldLayoutId id="2147483654" r:id="rId6"/>
    <p:sldLayoutId id="2147483655" r:id="rId7"/>
    <p:sldLayoutId id="2147483656" r:id="rId8"/>
    <p:sldLayoutId id="2147483672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3464" y="744959"/>
            <a:ext cx="10515600" cy="933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4" name="MSIPCMContentMarking" descr="{&quot;HashCode&quot;:2043431399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94878469-1FCF-DB25-FD32-21CCC486762D}"/>
              </a:ext>
            </a:extLst>
          </p:cNvPr>
          <p:cNvSpPr txBox="1"/>
          <p:nvPr userDrawn="1"/>
        </p:nvSpPr>
        <p:spPr>
          <a:xfrm>
            <a:off x="0" y="6595656"/>
            <a:ext cx="102010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NZ" sz="1000">
                <a:solidFill>
                  <a:srgbClr val="000000"/>
                </a:solidFill>
                <a:latin typeface="Calibri" panose="020F050202020403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421973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0000"/>
          </a:solidFill>
          <a:latin typeface="Meiryo" panose="020B0604030504040204" pitchFamily="34" charset="-128"/>
          <a:ea typeface="Meiryo" panose="020B0604030504040204" pitchFamily="34" charset="-128"/>
          <a:cs typeface="Meiryo" panose="020B0604030504040204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7957FC-BB6B-4C63-76E7-82EDA69288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0095C-DE4F-C469-E536-3EF561DD9F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9CEE9-B23A-1FC0-E199-91742BDC42A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936A81D1-A820-472C-B26B-1F1FCD8BA538}" type="datetime1">
              <a:rPr lang="en-NZ"/>
              <a:pPr lvl="0"/>
              <a:t>6/11/2025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75253-9A46-6E12-FDA9-986C06CAD65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10BB8-C8F9-1BFE-0E00-7B17F876CF5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N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D274CE04-5CCF-4F3A-AE1B-6C972F62D32F}" type="slidenum"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7" r:id="rId3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rksafe.govt.nz/topic-and-industry/forestry/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55C54064-F649-EF75-41B7-EC715A2C72F6}"/>
              </a:ext>
            </a:extLst>
          </p:cNvPr>
          <p:cNvSpPr txBox="1"/>
          <p:nvPr/>
        </p:nvSpPr>
        <p:spPr>
          <a:xfrm>
            <a:off x="723979" y="830665"/>
            <a:ext cx="10028583" cy="22747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NZ" sz="5400" b="1" i="0" u="none" strike="noStrike" kern="1200" cap="none" spc="0" baseline="0" dirty="0">
                <a:solidFill>
                  <a:srgbClr val="FFFFFF"/>
                </a:solidFill>
                <a:uFillTx/>
                <a:latin typeface="Century Gothic" pitchFamily="34"/>
                <a:ea typeface="Meiryo" pitchFamily="34"/>
                <a:cs typeface="Calibri" pitchFamily="34"/>
              </a:rPr>
              <a:t>Safe practice for forestry </a:t>
            </a:r>
            <a:br>
              <a:rPr lang="en-NZ" sz="5400" b="1" i="0" u="none" strike="noStrike" kern="1200" cap="none" spc="0" baseline="0" dirty="0">
                <a:solidFill>
                  <a:srgbClr val="FFFFFF"/>
                </a:solidFill>
                <a:uFillTx/>
                <a:latin typeface="Century Gothic" pitchFamily="34"/>
                <a:ea typeface="Meiryo" pitchFamily="34"/>
                <a:cs typeface="Calibri" pitchFamily="34"/>
              </a:rPr>
            </a:br>
            <a:r>
              <a:rPr lang="en-NZ" sz="5400" b="1" i="0" u="none" strike="noStrike" kern="1200" cap="none" spc="0" baseline="0" dirty="0">
                <a:solidFill>
                  <a:srgbClr val="FFFFFF"/>
                </a:solidFill>
                <a:uFillTx/>
                <a:latin typeface="Century Gothic" pitchFamily="34"/>
                <a:ea typeface="Meiryo" pitchFamily="34"/>
                <a:cs typeface="Calibri" pitchFamily="34"/>
              </a:rPr>
              <a:t>and harvesting operations 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NZ" sz="5400" b="1" dirty="0">
              <a:solidFill>
                <a:srgbClr val="FFFFFF"/>
              </a:solidFill>
              <a:latin typeface="Century Gothic" pitchFamily="34"/>
              <a:ea typeface="Meiryo" pitchFamily="34"/>
              <a:cs typeface="Calibri" pitchFamily="34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NZ" sz="4400" i="0" u="none" strike="noStrike" kern="1200" cap="none" spc="0" baseline="0" dirty="0">
                <a:solidFill>
                  <a:srgbClr val="FFFFFF"/>
                </a:solidFill>
                <a:uFillTx/>
                <a:latin typeface="Century Gothic" pitchFamily="34"/>
                <a:ea typeface="Meiryo" pitchFamily="34"/>
                <a:cs typeface="Calibri" pitchFamily="34"/>
              </a:rPr>
              <a:t>Part five: Quiz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25C3F3-9AC2-5629-FA75-85A487EEDE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2108" y="5484161"/>
            <a:ext cx="999000" cy="999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D618E2-D5DE-8E4F-B49A-BA0C82C33D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698832" y="5781360"/>
            <a:ext cx="3211043" cy="61264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27651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888AC5-1CA1-AC88-BA76-AAC1C7EE9A2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7799" y="548110"/>
            <a:ext cx="10288993" cy="1200329"/>
          </a:xfrm>
        </p:spPr>
        <p:txBody>
          <a:bodyPr anchor="ctr">
            <a:spAutoFit/>
          </a:bodyPr>
          <a:lstStyle/>
          <a:p>
            <a:pPr marL="742950" lvl="0" indent="-742950">
              <a:lnSpc>
                <a:spcPct val="100000"/>
              </a:lnSpc>
              <a:spcBef>
                <a:spcPts val="0"/>
              </a:spcBef>
              <a:buFont typeface="Aptos Display"/>
              <a:buAutoNum type="arabicPeriod" startAt="8"/>
            </a:pPr>
            <a:r>
              <a:rPr lang="en-NZ" sz="3600" b="1" dirty="0">
                <a:latin typeface="Century Gothic" pitchFamily="34"/>
                <a:cs typeface="Times New Roman" pitchFamily="18"/>
              </a:rPr>
              <a:t>When it comes to emergency exits in vehicles, you need to </a:t>
            </a:r>
            <a:r>
              <a:rPr lang="en-NZ" sz="3600" b="1" u="sng" dirty="0">
                <a:latin typeface="Century Gothic" pitchFamily="34"/>
                <a:cs typeface="Times New Roman" pitchFamily="18"/>
              </a:rPr>
              <a:t>make sure </a:t>
            </a:r>
            <a:r>
              <a:rPr lang="en-NZ" sz="3600" b="1" dirty="0">
                <a:latin typeface="Century Gothic" pitchFamily="34"/>
                <a:cs typeface="Times New Roman" pitchFamily="18"/>
              </a:rPr>
              <a:t>that…</a:t>
            </a:r>
          </a:p>
        </p:txBody>
      </p:sp>
      <p:graphicFrame>
        <p:nvGraphicFramePr>
          <p:cNvPr id="3" name="Table 1">
            <a:extLst>
              <a:ext uri="{FF2B5EF4-FFF2-40B4-BE49-F238E27FC236}">
                <a16:creationId xmlns:a16="http://schemas.microsoft.com/office/drawing/2014/main" id="{A8C52729-BB2C-8E62-CA3A-2D04B76FD367}"/>
              </a:ext>
            </a:extLst>
          </p:cNvPr>
          <p:cNvGraphicFramePr>
            <a:graphicFrameLocks noGrp="1"/>
          </p:cNvGraphicFramePr>
          <p:nvPr/>
        </p:nvGraphicFramePr>
        <p:xfrm>
          <a:off x="807799" y="2845676"/>
          <a:ext cx="10516440" cy="2958129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768443">
                  <a:extLst>
                    <a:ext uri="{9D8B030D-6E8A-4147-A177-3AD203B41FA5}">
                      <a16:colId xmlns:a16="http://schemas.microsoft.com/office/drawing/2014/main" val="2176962501"/>
                    </a:ext>
                  </a:extLst>
                </a:gridCol>
                <a:gridCol w="4302005">
                  <a:extLst>
                    <a:ext uri="{9D8B030D-6E8A-4147-A177-3AD203B41FA5}">
                      <a16:colId xmlns:a16="http://schemas.microsoft.com/office/drawing/2014/main" val="4139365696"/>
                    </a:ext>
                  </a:extLst>
                </a:gridCol>
                <a:gridCol w="626016">
                  <a:extLst>
                    <a:ext uri="{9D8B030D-6E8A-4147-A177-3AD203B41FA5}">
                      <a16:colId xmlns:a16="http://schemas.microsoft.com/office/drawing/2014/main" val="3515510229"/>
                    </a:ext>
                  </a:extLst>
                </a:gridCol>
                <a:gridCol w="4819976">
                  <a:extLst>
                    <a:ext uri="{9D8B030D-6E8A-4147-A177-3AD203B41FA5}">
                      <a16:colId xmlns:a16="http://schemas.microsoft.com/office/drawing/2014/main" val="2475130959"/>
                    </a:ext>
                  </a:extLst>
                </a:gridCol>
              </a:tblGrid>
              <a:tr h="1450787"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a.</a:t>
                      </a:r>
                      <a:endParaRPr lang="en-US" sz="1800" b="1" kern="1200">
                        <a:solidFill>
                          <a:srgbClr val="000000"/>
                        </a:solidFill>
                        <a:latin typeface="Century Gothic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  <a:tabLst/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There are two emergency entry/exit points.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b.</a:t>
                      </a:r>
                      <a:endParaRPr lang="en-US" sz="1800" b="1" kern="1200">
                        <a:solidFill>
                          <a:srgbClr val="000000"/>
                        </a:solidFill>
                        <a:latin typeface="Century Gothic" pitchFamily="34"/>
                        <a:ea typeface="Times New Roman" pitchFamily="18"/>
                        <a:cs typeface="Times New Roman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All emergency exits can be opened or activated both internally and externally.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41973"/>
                  </a:ext>
                </a:extLst>
              </a:tr>
              <a:tr h="1507342"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c.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  <a:tabLst/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Century Gothic" pitchFamily="34"/>
                          <a:ea typeface="Times New Roman" pitchFamily="18"/>
                          <a:cs typeface="Times New Roman"/>
                        </a:rPr>
                        <a:t>I</a:t>
                      </a: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  <a:ea typeface="Times New Roman" pitchFamily="18"/>
                          <a:cs typeface="Times New Roman"/>
                        </a:rPr>
                        <a:t>f a machine has latches on the doors, the latches function properly.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d.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  <a:tabLst/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There is a way of getting operators out of machines if all the emergency exits are blocked or cannot open.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059178"/>
                  </a:ext>
                </a:extLst>
              </a:tr>
            </a:tbl>
          </a:graphicData>
        </a:graphic>
      </p:graphicFrame>
      <p:sp>
        <p:nvSpPr>
          <p:cNvPr id="4" name="TextBox 4">
            <a:extLst>
              <a:ext uri="{FF2B5EF4-FFF2-40B4-BE49-F238E27FC236}">
                <a16:creationId xmlns:a16="http://schemas.microsoft.com/office/drawing/2014/main" id="{8921CE69-6F14-EE8F-9D83-232EE087BE58}"/>
              </a:ext>
            </a:extLst>
          </p:cNvPr>
          <p:cNvSpPr txBox="1"/>
          <p:nvPr/>
        </p:nvSpPr>
        <p:spPr>
          <a:xfrm>
            <a:off x="807799" y="1973887"/>
            <a:ext cx="6093726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NZ" sz="3600" b="1" i="0" u="none" strike="noStrike" kern="1200" cap="none" spc="0" baseline="0">
                <a:solidFill>
                  <a:srgbClr val="7F7F7F"/>
                </a:solidFill>
                <a:uFillTx/>
                <a:latin typeface="Century Gothic"/>
                <a:ea typeface="Times New Roman" pitchFamily="18"/>
                <a:cs typeface="Arial"/>
              </a:rPr>
              <a:t>Choose all that apply</a:t>
            </a:r>
            <a:endParaRPr lang="en-NZ" sz="3600" b="1" i="0" u="none" strike="noStrike" kern="1200" cap="none" spc="0" baseline="0">
              <a:solidFill>
                <a:srgbClr val="7F7F7F"/>
              </a:solidFill>
              <a:uFillTx/>
              <a:latin typeface="Century Gothic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DF9F86-98C7-E17A-8875-9364532796F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7799" y="594060"/>
            <a:ext cx="10426839" cy="646331"/>
          </a:xfrm>
        </p:spPr>
        <p:txBody>
          <a:bodyPr anchor="ctr">
            <a:spAutoFit/>
          </a:bodyPr>
          <a:lstStyle/>
          <a:p>
            <a:pPr marL="742950" lvl="0" indent="-742950">
              <a:lnSpc>
                <a:spcPct val="100000"/>
              </a:lnSpc>
              <a:spcBef>
                <a:spcPts val="0"/>
              </a:spcBef>
              <a:buFont typeface="Aptos Display"/>
              <a:buAutoNum type="arabicPeriod" startAt="9"/>
            </a:pPr>
            <a:r>
              <a:rPr lang="en-NZ" sz="3600" b="1" dirty="0">
                <a:latin typeface="Century Gothic"/>
                <a:cs typeface="Times New Roman"/>
              </a:rPr>
              <a:t>Why is it important to manage fatigue?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CF9E1D6A-4A1E-6A52-1307-20BDF110C0D5}"/>
              </a:ext>
            </a:extLst>
          </p:cNvPr>
          <p:cNvSpPr txBox="1"/>
          <p:nvPr/>
        </p:nvSpPr>
        <p:spPr>
          <a:xfrm>
            <a:off x="807799" y="1555440"/>
            <a:ext cx="6093726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NZ" sz="3600" b="1" i="0" u="none" strike="noStrike" kern="1200" cap="none" spc="0" baseline="0">
                <a:solidFill>
                  <a:srgbClr val="7F7F7F"/>
                </a:solidFill>
                <a:uFillTx/>
                <a:latin typeface="Century Gothic"/>
                <a:ea typeface="Times New Roman" pitchFamily="18"/>
                <a:cs typeface="Arial"/>
              </a:rPr>
              <a:t>Choose all that apply</a:t>
            </a:r>
            <a:endParaRPr lang="en-NZ" sz="3600" b="1" i="0" u="none" strike="noStrike" kern="1200" cap="none" spc="0" baseline="0">
              <a:solidFill>
                <a:srgbClr val="7F7F7F"/>
              </a:solidFill>
              <a:uFillTx/>
              <a:latin typeface="Century Gothic"/>
              <a:cs typeface="Arial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3C3D8D2-FD04-5E7B-2EEF-D2FCABD8122F}"/>
              </a:ext>
            </a:extLst>
          </p:cNvPr>
          <p:cNvGraphicFramePr>
            <a:graphicFrameLocks noGrp="1"/>
          </p:cNvGraphicFramePr>
          <p:nvPr/>
        </p:nvGraphicFramePr>
        <p:xfrm>
          <a:off x="807799" y="2516821"/>
          <a:ext cx="9352023" cy="2477365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568226">
                  <a:extLst>
                    <a:ext uri="{9D8B030D-6E8A-4147-A177-3AD203B41FA5}">
                      <a16:colId xmlns:a16="http://schemas.microsoft.com/office/drawing/2014/main" val="54348914"/>
                    </a:ext>
                  </a:extLst>
                </a:gridCol>
                <a:gridCol w="4168072">
                  <a:extLst>
                    <a:ext uri="{9D8B030D-6E8A-4147-A177-3AD203B41FA5}">
                      <a16:colId xmlns:a16="http://schemas.microsoft.com/office/drawing/2014/main" val="2518425140"/>
                    </a:ext>
                  </a:extLst>
                </a:gridCol>
                <a:gridCol w="636440">
                  <a:extLst>
                    <a:ext uri="{9D8B030D-6E8A-4147-A177-3AD203B41FA5}">
                      <a16:colId xmlns:a16="http://schemas.microsoft.com/office/drawing/2014/main" val="3663219257"/>
                    </a:ext>
                  </a:extLst>
                </a:gridCol>
                <a:gridCol w="3979285">
                  <a:extLst>
                    <a:ext uri="{9D8B030D-6E8A-4147-A177-3AD203B41FA5}">
                      <a16:colId xmlns:a16="http://schemas.microsoft.com/office/drawing/2014/main" val="3519471625"/>
                    </a:ext>
                  </a:extLst>
                </a:gridCol>
              </a:tblGrid>
              <a:tr h="1274033"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a.</a:t>
                      </a:r>
                      <a:endParaRPr lang="en-US" sz="1800" b="1" kern="1200">
                        <a:solidFill>
                          <a:srgbClr val="000000"/>
                        </a:solidFill>
                        <a:latin typeface="Century Gothic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It is hard to recognise when someone is tired. 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b.</a:t>
                      </a:r>
                      <a:endParaRPr lang="en-US" sz="1800" b="1" kern="1200">
                        <a:solidFill>
                          <a:srgbClr val="000000"/>
                        </a:solidFill>
                        <a:latin typeface="Century Gothic" pitchFamily="34"/>
                        <a:ea typeface="Times New Roman" pitchFamily="18"/>
                        <a:cs typeface="Times New Roman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  <a:tabLst/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Fatigue may contribute to injuries and accidents. 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513910"/>
                  </a:ext>
                </a:extLst>
              </a:tr>
              <a:tr h="1203332"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c.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Fatigue can lead to poor decision making.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d.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  <a:tabLst/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Fatigue is a condition we have to manage in our work.</a:t>
                      </a:r>
                      <a:endParaRPr lang="en-NZ" sz="1800" b="1" kern="1200">
                        <a:solidFill>
                          <a:srgbClr val="000000"/>
                        </a:solidFill>
                        <a:latin typeface="Century Gothic" pitchFamily="34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476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C6EC33-19CD-4FC3-3C20-A3812810A53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7799" y="628220"/>
            <a:ext cx="11268244" cy="1200332"/>
          </a:xfrm>
        </p:spPr>
        <p:txBody>
          <a:bodyPr wrap="square" anchor="ctr">
            <a:spAutoFit/>
          </a:bodyPr>
          <a:lstStyle/>
          <a:p>
            <a:pPr marL="742950" lvl="0" indent="-742950">
              <a:lnSpc>
                <a:spcPct val="100000"/>
              </a:lnSpc>
              <a:spcBef>
                <a:spcPts val="0"/>
              </a:spcBef>
              <a:buFont typeface="Aptos Display"/>
              <a:buAutoNum type="arabicPeriod" startAt="10"/>
            </a:pPr>
            <a:r>
              <a:rPr lang="en-NZ" sz="3600" b="1" dirty="0">
                <a:latin typeface="Century Gothic" pitchFamily="34"/>
                <a:cs typeface="Times New Roman" pitchFamily="18"/>
              </a:rPr>
              <a:t>Who has a role</a:t>
            </a:r>
            <a:r>
              <a:rPr lang="en-NZ" sz="3600" b="1" dirty="0">
                <a:solidFill>
                  <a:srgbClr val="FF0000"/>
                </a:solidFill>
                <a:latin typeface="Century Gothic" pitchFamily="34"/>
                <a:cs typeface="Times New Roman" pitchFamily="18"/>
              </a:rPr>
              <a:t> </a:t>
            </a:r>
            <a:r>
              <a:rPr lang="en-NZ" sz="3600" b="1" dirty="0">
                <a:latin typeface="Century Gothic" pitchFamily="34"/>
                <a:cs typeface="Times New Roman" pitchFamily="18"/>
              </a:rPr>
              <a:t>in creating a </a:t>
            </a:r>
            <a:br>
              <a:rPr lang="en-NZ" sz="3600" b="1" dirty="0">
                <a:latin typeface="Century Gothic" pitchFamily="34"/>
                <a:cs typeface="Times New Roman" pitchFamily="18"/>
              </a:rPr>
            </a:br>
            <a:r>
              <a:rPr lang="en-NZ" sz="3600" b="1" dirty="0">
                <a:latin typeface="Century Gothic" pitchFamily="34"/>
                <a:cs typeface="Times New Roman" pitchFamily="18"/>
              </a:rPr>
              <a:t>safe and healthy workplace?</a:t>
            </a:r>
            <a:endParaRPr lang="en-NZ" sz="4000" b="1" dirty="0">
              <a:solidFill>
                <a:srgbClr val="4EA72E"/>
              </a:solidFill>
              <a:latin typeface="Century Gothic"/>
              <a:cs typeface="Arial"/>
            </a:endParaRPr>
          </a:p>
        </p:txBody>
      </p:sp>
      <p:sp>
        <p:nvSpPr>
          <p:cNvPr id="3" name="Action Button: Go Home 1">
            <a:hlinkClick r:id="rId2" action="ppaction://hlinksldjump"/>
            <a:extLst>
              <a:ext uri="{FF2B5EF4-FFF2-40B4-BE49-F238E27FC236}">
                <a16:creationId xmlns:a16="http://schemas.microsoft.com/office/drawing/2014/main" id="{A47C6A7D-ACCD-3951-C476-220F41D1BA85}"/>
              </a:ext>
            </a:extLst>
          </p:cNvPr>
          <p:cNvSpPr/>
          <p:nvPr/>
        </p:nvSpPr>
        <p:spPr>
          <a:xfrm>
            <a:off x="10579461" y="5054135"/>
            <a:ext cx="877878" cy="891229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abs f0"/>
              <a:gd name="f5" fmla="abs f1"/>
              <a:gd name="f6" fmla="abs f2"/>
              <a:gd name="f7" fmla="val f3"/>
              <a:gd name="f8" fmla="?: f4 f0 1"/>
              <a:gd name="f9" fmla="?: f5 f1 1"/>
              <a:gd name="f10" fmla="?: f6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7 f15 1"/>
              <a:gd name="f21" fmla="+- f19 0 f7"/>
              <a:gd name="f22" fmla="+- f18 0 f7"/>
              <a:gd name="f23" fmla="*/ f18 f15 1"/>
              <a:gd name="f24" fmla="*/ f19 f15 1"/>
              <a:gd name="f25" fmla="*/ f21 1 2"/>
              <a:gd name="f26" fmla="*/ f22 1 2"/>
              <a:gd name="f27" fmla="min f22 f21"/>
              <a:gd name="f28" fmla="+- f7 f25 0"/>
              <a:gd name="f29" fmla="+- f7 f26 0"/>
              <a:gd name="f30" fmla="*/ f27 3 1"/>
              <a:gd name="f31" fmla="*/ f30 1 8"/>
              <a:gd name="f32" fmla="*/ f30 1 4"/>
              <a:gd name="f33" fmla="*/ f29 f15 1"/>
              <a:gd name="f34" fmla="*/ f28 f15 1"/>
              <a:gd name="f35" fmla="+- f28 0 f31"/>
              <a:gd name="f36" fmla="+- f28 f31 0"/>
              <a:gd name="f37" fmla="+- f29 0 f31"/>
              <a:gd name="f38" fmla="+- f29 f31 0"/>
              <a:gd name="f39" fmla="*/ f32 1 16"/>
              <a:gd name="f40" fmla="*/ f32 1 8"/>
              <a:gd name="f41" fmla="*/ f32 3 1"/>
              <a:gd name="f42" fmla="*/ f32 5 1"/>
              <a:gd name="f43" fmla="*/ f32 7 1"/>
              <a:gd name="f44" fmla="*/ f32 9 1"/>
              <a:gd name="f45" fmla="*/ f32 11 1"/>
              <a:gd name="f46" fmla="*/ f32 13 1"/>
              <a:gd name="f47" fmla="*/ f41 1 16"/>
              <a:gd name="f48" fmla="*/ f42 1 16"/>
              <a:gd name="f49" fmla="*/ f43 1 16"/>
              <a:gd name="f50" fmla="*/ f44 1 16"/>
              <a:gd name="f51" fmla="*/ f45 1 16"/>
              <a:gd name="f52" fmla="*/ f41 1 4"/>
              <a:gd name="f53" fmla="*/ f46 1 16"/>
              <a:gd name="f54" fmla="*/ f43 1 8"/>
              <a:gd name="f55" fmla="+- f35 f39 0"/>
              <a:gd name="f56" fmla="+- f37 f40 0"/>
              <a:gd name="f57" fmla="*/ f35 f15 1"/>
              <a:gd name="f58" fmla="*/ f37 f15 1"/>
              <a:gd name="f59" fmla="*/ f36 f15 1"/>
              <a:gd name="f60" fmla="*/ f38 f15 1"/>
              <a:gd name="f61" fmla="+- f35 f47 0"/>
              <a:gd name="f62" fmla="+- f35 f48 0"/>
              <a:gd name="f63" fmla="+- f35 f52 0"/>
              <a:gd name="f64" fmla="+- f37 f49 0"/>
              <a:gd name="f65" fmla="+- f37 f50 0"/>
              <a:gd name="f66" fmla="+- f37 f51 0"/>
              <a:gd name="f67" fmla="+- f37 f53 0"/>
              <a:gd name="f68" fmla="+- f37 f54 0"/>
              <a:gd name="f69" fmla="*/ f56 f15 1"/>
              <a:gd name="f70" fmla="*/ f55 f15 1"/>
              <a:gd name="f71" fmla="*/ f68 f15 1"/>
              <a:gd name="f72" fmla="*/ f67 f15 1"/>
              <a:gd name="f73" fmla="*/ f62 f15 1"/>
              <a:gd name="f74" fmla="*/ f66 f15 1"/>
              <a:gd name="f75" fmla="*/ f61 f15 1"/>
              <a:gd name="f76" fmla="*/ f64 f15 1"/>
              <a:gd name="f77" fmla="*/ f63 f15 1"/>
              <a:gd name="f78" fmla="*/ f6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0" r="f23" b="f24"/>
            <a:pathLst>
              <a:path stroke="0"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3" y="f57"/>
                </a:moveTo>
                <a:lnTo>
                  <a:pt x="f58" y="f34"/>
                </a:lnTo>
                <a:lnTo>
                  <a:pt x="f69" y="f34"/>
                </a:lnTo>
                <a:lnTo>
                  <a:pt x="f69" y="f59"/>
                </a:lnTo>
                <a:lnTo>
                  <a:pt x="f71" y="f59"/>
                </a:lnTo>
                <a:lnTo>
                  <a:pt x="f71" y="f34"/>
                </a:lnTo>
                <a:lnTo>
                  <a:pt x="f60" y="f34"/>
                </a:lnTo>
                <a:lnTo>
                  <a:pt x="f72" y="f73"/>
                </a:lnTo>
                <a:lnTo>
                  <a:pt x="f72" y="f70"/>
                </a:lnTo>
                <a:lnTo>
                  <a:pt x="f74" y="f70"/>
                </a:lnTo>
                <a:lnTo>
                  <a:pt x="f74" y="f75"/>
                </a:lnTo>
                <a:close/>
              </a:path>
              <a:path stroke="0">
                <a:moveTo>
                  <a:pt x="f72" y="f73"/>
                </a:moveTo>
                <a:lnTo>
                  <a:pt x="f72" y="f70"/>
                </a:lnTo>
                <a:lnTo>
                  <a:pt x="f74" y="f70"/>
                </a:lnTo>
                <a:lnTo>
                  <a:pt x="f74" y="f75"/>
                </a:lnTo>
                <a:close/>
                <a:moveTo>
                  <a:pt x="f69" y="f34"/>
                </a:moveTo>
                <a:lnTo>
                  <a:pt x="f69" y="f59"/>
                </a:lnTo>
                <a:lnTo>
                  <a:pt x="f76" y="f59"/>
                </a:lnTo>
                <a:lnTo>
                  <a:pt x="f76" y="f77"/>
                </a:lnTo>
                <a:lnTo>
                  <a:pt x="f78" y="f77"/>
                </a:lnTo>
                <a:lnTo>
                  <a:pt x="f78" y="f59"/>
                </a:lnTo>
                <a:lnTo>
                  <a:pt x="f71" y="f59"/>
                </a:lnTo>
                <a:lnTo>
                  <a:pt x="f71" y="f34"/>
                </a:lnTo>
                <a:close/>
              </a:path>
              <a:path stroke="0">
                <a:moveTo>
                  <a:pt x="f33" y="f57"/>
                </a:moveTo>
                <a:lnTo>
                  <a:pt x="f58" y="f34"/>
                </a:lnTo>
                <a:lnTo>
                  <a:pt x="f60" y="f34"/>
                </a:lnTo>
                <a:close/>
                <a:moveTo>
                  <a:pt x="f76" y="f77"/>
                </a:moveTo>
                <a:lnTo>
                  <a:pt x="f78" y="f77"/>
                </a:lnTo>
                <a:lnTo>
                  <a:pt x="f78" y="f59"/>
                </a:lnTo>
                <a:lnTo>
                  <a:pt x="f76" y="f59"/>
                </a:lnTo>
                <a:close/>
              </a:path>
              <a:path fill="none">
                <a:moveTo>
                  <a:pt x="f33" y="f57"/>
                </a:moveTo>
                <a:lnTo>
                  <a:pt x="f74" y="f75"/>
                </a:lnTo>
                <a:lnTo>
                  <a:pt x="f74" y="f70"/>
                </a:lnTo>
                <a:lnTo>
                  <a:pt x="f72" y="f70"/>
                </a:lnTo>
                <a:lnTo>
                  <a:pt x="f72" y="f73"/>
                </a:lnTo>
                <a:lnTo>
                  <a:pt x="f60" y="f34"/>
                </a:lnTo>
                <a:lnTo>
                  <a:pt x="f71" y="f34"/>
                </a:lnTo>
                <a:lnTo>
                  <a:pt x="f71" y="f59"/>
                </a:lnTo>
                <a:lnTo>
                  <a:pt x="f69" y="f59"/>
                </a:lnTo>
                <a:lnTo>
                  <a:pt x="f69" y="f34"/>
                </a:lnTo>
                <a:lnTo>
                  <a:pt x="f58" y="f34"/>
                </a:lnTo>
                <a:close/>
                <a:moveTo>
                  <a:pt x="f74" y="f75"/>
                </a:moveTo>
                <a:lnTo>
                  <a:pt x="f72" y="f73"/>
                </a:lnTo>
                <a:moveTo>
                  <a:pt x="f71" y="f34"/>
                </a:moveTo>
                <a:lnTo>
                  <a:pt x="f69" y="f34"/>
                </a:lnTo>
                <a:moveTo>
                  <a:pt x="f76" y="f59"/>
                </a:moveTo>
                <a:lnTo>
                  <a:pt x="f76" y="f77"/>
                </a:lnTo>
                <a:lnTo>
                  <a:pt x="f78" y="f77"/>
                </a:lnTo>
                <a:lnTo>
                  <a:pt x="f78" y="f59"/>
                </a:lnTo>
              </a:path>
              <a:path fill="none"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</a:path>
            </a:pathLst>
          </a:custGeom>
          <a:solidFill>
            <a:srgbClr val="15608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NZ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3B52890-021A-86E5-767A-C5EACFF2D77A}"/>
              </a:ext>
            </a:extLst>
          </p:cNvPr>
          <p:cNvSpPr txBox="1"/>
          <p:nvPr/>
        </p:nvSpPr>
        <p:spPr>
          <a:xfrm>
            <a:off x="807799" y="2035884"/>
            <a:ext cx="6093726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NZ" sz="3600" b="1" i="0" u="none" strike="noStrike" kern="1200" cap="none" spc="0" baseline="0">
                <a:solidFill>
                  <a:srgbClr val="7F7F7F"/>
                </a:solidFill>
                <a:uFillTx/>
                <a:latin typeface="Century Gothic"/>
                <a:ea typeface="Times New Roman" pitchFamily="18"/>
                <a:cs typeface="Arial"/>
              </a:rPr>
              <a:t>Choose all that apply</a:t>
            </a:r>
            <a:endParaRPr lang="en-NZ" sz="3600" b="1" i="0" u="none" strike="noStrike" kern="1200" cap="none" spc="0" baseline="0">
              <a:solidFill>
                <a:srgbClr val="7F7F7F"/>
              </a:solidFill>
              <a:uFillTx/>
              <a:latin typeface="Century Gothic"/>
              <a:cs typeface="Arial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6E4C1E8-E21F-9F4F-CD72-7E6F5F4D9B72}"/>
              </a:ext>
            </a:extLst>
          </p:cNvPr>
          <p:cNvGraphicFramePr>
            <a:graphicFrameLocks noGrp="1"/>
          </p:cNvGraphicFramePr>
          <p:nvPr/>
        </p:nvGraphicFramePr>
        <p:xfrm>
          <a:off x="807799" y="2922870"/>
          <a:ext cx="9413408" cy="2576879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563663">
                  <a:extLst>
                    <a:ext uri="{9D8B030D-6E8A-4147-A177-3AD203B41FA5}">
                      <a16:colId xmlns:a16="http://schemas.microsoft.com/office/drawing/2014/main" val="912014252"/>
                    </a:ext>
                  </a:extLst>
                </a:gridCol>
                <a:gridCol w="4137605">
                  <a:extLst>
                    <a:ext uri="{9D8B030D-6E8A-4147-A177-3AD203B41FA5}">
                      <a16:colId xmlns:a16="http://schemas.microsoft.com/office/drawing/2014/main" val="1642360657"/>
                    </a:ext>
                  </a:extLst>
                </a:gridCol>
                <a:gridCol w="735031">
                  <a:extLst>
                    <a:ext uri="{9D8B030D-6E8A-4147-A177-3AD203B41FA5}">
                      <a16:colId xmlns:a16="http://schemas.microsoft.com/office/drawing/2014/main" val="3259609005"/>
                    </a:ext>
                  </a:extLst>
                </a:gridCol>
                <a:gridCol w="3977109">
                  <a:extLst>
                    <a:ext uri="{9D8B030D-6E8A-4147-A177-3AD203B41FA5}">
                      <a16:colId xmlns:a16="http://schemas.microsoft.com/office/drawing/2014/main" val="471049723"/>
                    </a:ext>
                  </a:extLst>
                </a:gridCol>
              </a:tblGrid>
              <a:tr h="1283543"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a.</a:t>
                      </a:r>
                      <a:endParaRPr lang="en-US" sz="1800" b="1" kern="1200">
                        <a:solidFill>
                          <a:srgbClr val="000000"/>
                        </a:solidFill>
                        <a:latin typeface="Century Gothic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  <a:tabLst/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The forestry community and wh</a:t>
                      </a:r>
                      <a:r>
                        <a:rPr lang="mi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ānau</a:t>
                      </a:r>
                      <a:endParaRPr lang="en-NZ" sz="1800" b="1" kern="1200">
                        <a:solidFill>
                          <a:srgbClr val="000000"/>
                        </a:solidFill>
                        <a:latin typeface="Century Gothic" pitchFamily="34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b.</a:t>
                      </a:r>
                      <a:endParaRPr lang="en-US" sz="1800" b="1" kern="1200">
                        <a:solidFill>
                          <a:srgbClr val="000000"/>
                        </a:solidFill>
                        <a:latin typeface="Century Gothic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  <a:tabLst/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The forest owners 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760835"/>
                  </a:ext>
                </a:extLst>
              </a:tr>
              <a:tr h="1293336"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c.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mi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Contractors and principals</a:t>
                      </a:r>
                      <a:endParaRPr lang="en-NZ" sz="1800" b="1" kern="1200">
                        <a:solidFill>
                          <a:srgbClr val="000000"/>
                        </a:solidFill>
                        <a:latin typeface="Century Gothic" pitchFamily="34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d.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  <a:tabLst/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WorkSafe inspectors, when they are here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87457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B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5136B-03BD-5A6B-E6C2-CDB8ACFED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2945374"/>
            <a:ext cx="9144000" cy="238759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We want everyone to come home from work healthy and safe. </a:t>
            </a:r>
            <a:br>
              <a:rPr lang="en-US" dirty="0">
                <a:latin typeface="Century Gothic" panose="020B0502020202020204" pitchFamily="34" charset="0"/>
              </a:rPr>
            </a:br>
            <a:br>
              <a:rPr lang="en-US" dirty="0">
                <a:latin typeface="Century Gothic" panose="020B0502020202020204" pitchFamily="34" charset="0"/>
              </a:rPr>
            </a:b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98AF14-F47B-0541-7BA2-C642CC222AF6}"/>
              </a:ext>
            </a:extLst>
          </p:cNvPr>
          <p:cNvSpPr txBox="1"/>
          <p:nvPr/>
        </p:nvSpPr>
        <p:spPr>
          <a:xfrm>
            <a:off x="1115569" y="4739014"/>
            <a:ext cx="108082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Check out the Forestry ACOP learning modules for more information: </a:t>
            </a:r>
            <a:r>
              <a:rPr lang="en-US" dirty="0">
                <a:latin typeface="Century Gothic" panose="020B0502020202020204" pitchFamily="34" charset="0"/>
                <a:ea typeface="+mn-lt"/>
                <a:cs typeface="+mn-lt"/>
                <a:hlinkClick r:id="rId2"/>
              </a:rPr>
              <a:t>Forestry | WorkSafe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495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cutting a tree&#10;&#10;AI-generated content may be incorrect.">
            <a:extLst>
              <a:ext uri="{FF2B5EF4-FFF2-40B4-BE49-F238E27FC236}">
                <a16:creationId xmlns:a16="http://schemas.microsoft.com/office/drawing/2014/main" id="{68E628E3-6EC5-7356-4BCC-22F8CEDA7F6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687" r="14687"/>
          <a:stretch/>
        </p:blipFill>
        <p:spPr>
          <a:xfrm>
            <a:off x="6096000" y="1270781"/>
            <a:ext cx="5555974" cy="43164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288E5-1097-4DA9-AA78-627D4FFF1FD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10356" y="1270781"/>
            <a:ext cx="4695314" cy="3811584"/>
          </a:xfrm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en-US" sz="1800" dirty="0">
                <a:latin typeface="Century Gothic" panose="020B0502020202020204" pitchFamily="34" charset="0"/>
              </a:rPr>
              <a:t>WorkSafe has new guidance for forestry businesses and workers: the </a:t>
            </a:r>
            <a:r>
              <a:rPr lang="en-US" sz="1800" b="1" dirty="0">
                <a:latin typeface="Century Gothic" panose="020B0502020202020204" pitchFamily="34" charset="0"/>
              </a:rPr>
              <a:t>Approved Code of Practice for Forestry and Harvesting Operations </a:t>
            </a:r>
            <a:r>
              <a:rPr lang="en-US" sz="1800" dirty="0">
                <a:latin typeface="Century Gothic" panose="020B0502020202020204" pitchFamily="34" charset="0"/>
              </a:rPr>
              <a:t>(ACOP) and the </a:t>
            </a:r>
            <a:r>
              <a:rPr lang="en-US" sz="1800" b="1" dirty="0">
                <a:latin typeface="Century Gothic" panose="020B0502020202020204" pitchFamily="34" charset="0"/>
              </a:rPr>
              <a:t>Good Practice Guidelines for Managing a Safe and Healthy Small Forest Harvest</a:t>
            </a:r>
            <a:r>
              <a:rPr lang="en-US" sz="1800" dirty="0">
                <a:latin typeface="Century Gothic" panose="020B0502020202020204" pitchFamily="34" charset="0"/>
              </a:rPr>
              <a:t> (GPG).</a:t>
            </a:r>
          </a:p>
          <a:p>
            <a:endParaRPr lang="en-US" sz="1800" dirty="0">
              <a:latin typeface="Century Gothic" panose="020B0502020202020204" pitchFamily="34" charset="0"/>
            </a:endParaRPr>
          </a:p>
          <a:p>
            <a:r>
              <a:rPr lang="en-US" sz="1800" dirty="0">
                <a:latin typeface="Century Gothic" panose="020B0502020202020204" pitchFamily="34" charset="0"/>
              </a:rPr>
              <a:t>It’s aimed at helping businesses understand their health and safety obligations, but it’s good for everyone. </a:t>
            </a:r>
          </a:p>
          <a:p>
            <a:endParaRPr lang="en-US" sz="1800" dirty="0">
              <a:latin typeface="Century Gothic" panose="020B0502020202020204" pitchFamily="34" charset="0"/>
            </a:endParaRPr>
          </a:p>
          <a:p>
            <a:r>
              <a:rPr lang="en-US" sz="1800" dirty="0">
                <a:latin typeface="Century Gothic" panose="020B0502020202020204" pitchFamily="34" charset="0"/>
              </a:rPr>
              <a:t>This </a:t>
            </a:r>
            <a:r>
              <a:rPr lang="en-US" sz="1800" b="1" dirty="0">
                <a:latin typeface="Century Gothic" panose="020B0502020202020204" pitchFamily="34" charset="0"/>
              </a:rPr>
              <a:t>short, simple quiz </a:t>
            </a:r>
            <a:r>
              <a:rPr lang="en-US" sz="1800" dirty="0">
                <a:latin typeface="Century Gothic" panose="020B0502020202020204" pitchFamily="34" charset="0"/>
              </a:rPr>
              <a:t>can help you practice and test your knowledge about the ACOP.</a:t>
            </a:r>
          </a:p>
        </p:txBody>
      </p:sp>
    </p:spTree>
    <p:extLst>
      <p:ext uri="{BB962C8B-B14F-4D97-AF65-F5344CB8AC3E}">
        <p14:creationId xmlns:p14="http://schemas.microsoft.com/office/powerpoint/2010/main" val="233286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4349AA-AAAB-4553-E26A-0ADE1C9CACE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53355" y="664265"/>
            <a:ext cx="10364477" cy="1260857"/>
          </a:xfrm>
        </p:spPr>
        <p:txBody>
          <a:bodyPr anchor="ctr">
            <a:spAutoFit/>
          </a:bodyPr>
          <a:lstStyle/>
          <a:p>
            <a:pPr marL="542925" lvl="0" indent="-542925" hangingPunct="0">
              <a:lnSpc>
                <a:spcPct val="110000"/>
              </a:lnSpc>
              <a:spcBef>
                <a:spcPts val="0"/>
              </a:spcBef>
              <a:buFont typeface="Aptos Display"/>
              <a:buAutoNum type="arabicPeriod"/>
            </a:pPr>
            <a:r>
              <a:rPr lang="en-NZ" sz="3600" b="1">
                <a:latin typeface="Century Gothic"/>
                <a:cs typeface="Arial"/>
              </a:rPr>
              <a:t>Which groups collaborated to develop the ACOP (2025) over the last 2 years?</a:t>
            </a:r>
            <a:endParaRPr lang="en-NZ" sz="3600">
              <a:solidFill>
                <a:srgbClr val="4EA72E"/>
              </a:solidFill>
              <a:latin typeface="Century Gothic"/>
              <a:cs typeface="Arial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A8FECBC-D9F4-71B3-0BDE-1A7E6C7D40F4}"/>
              </a:ext>
            </a:extLst>
          </p:cNvPr>
          <p:cNvSpPr txBox="1"/>
          <p:nvPr/>
        </p:nvSpPr>
        <p:spPr>
          <a:xfrm>
            <a:off x="827312" y="2092833"/>
            <a:ext cx="6093726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NZ" sz="3600" b="1" i="0" u="none" strike="noStrike" kern="1200" cap="none" spc="0" baseline="0">
                <a:solidFill>
                  <a:srgbClr val="7F7F7F"/>
                </a:solidFill>
                <a:uFillTx/>
                <a:latin typeface="Century Gothic"/>
                <a:ea typeface="Times New Roman" pitchFamily="18"/>
                <a:cs typeface="Arial"/>
              </a:rPr>
              <a:t>Choose all that apply</a:t>
            </a:r>
            <a:endParaRPr lang="en-NZ" sz="3600" b="1" i="0" u="none" strike="noStrike" kern="1200" cap="none" spc="0" baseline="0">
              <a:solidFill>
                <a:srgbClr val="7F7F7F"/>
              </a:solidFill>
              <a:uFillTx/>
              <a:latin typeface="Century Gothic"/>
              <a:cs typeface="Arial"/>
            </a:endParaRPr>
          </a:p>
        </p:txBody>
      </p:sp>
      <p:graphicFrame>
        <p:nvGraphicFramePr>
          <p:cNvPr id="3" name="Table 1">
            <a:extLst>
              <a:ext uri="{FF2B5EF4-FFF2-40B4-BE49-F238E27FC236}">
                <a16:creationId xmlns:a16="http://schemas.microsoft.com/office/drawing/2014/main" id="{3293D682-6210-90F5-AECE-6376B194A6DF}"/>
              </a:ext>
            </a:extLst>
          </p:cNvPr>
          <p:cNvGraphicFramePr>
            <a:graphicFrameLocks noGrp="1"/>
          </p:cNvGraphicFramePr>
          <p:nvPr/>
        </p:nvGraphicFramePr>
        <p:xfrm>
          <a:off x="753355" y="3074569"/>
          <a:ext cx="10290527" cy="2656436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572277">
                  <a:extLst>
                    <a:ext uri="{9D8B030D-6E8A-4147-A177-3AD203B41FA5}">
                      <a16:colId xmlns:a16="http://schemas.microsoft.com/office/drawing/2014/main" val="2985612317"/>
                    </a:ext>
                  </a:extLst>
                </a:gridCol>
                <a:gridCol w="4350193">
                  <a:extLst>
                    <a:ext uri="{9D8B030D-6E8A-4147-A177-3AD203B41FA5}">
                      <a16:colId xmlns:a16="http://schemas.microsoft.com/office/drawing/2014/main" val="3119888328"/>
                    </a:ext>
                  </a:extLst>
                </a:gridCol>
                <a:gridCol w="598520">
                  <a:extLst>
                    <a:ext uri="{9D8B030D-6E8A-4147-A177-3AD203B41FA5}">
                      <a16:colId xmlns:a16="http://schemas.microsoft.com/office/drawing/2014/main" val="2971244732"/>
                    </a:ext>
                  </a:extLst>
                </a:gridCol>
                <a:gridCol w="4769537">
                  <a:extLst>
                    <a:ext uri="{9D8B030D-6E8A-4147-A177-3AD203B41FA5}">
                      <a16:colId xmlns:a16="http://schemas.microsoft.com/office/drawing/2014/main" val="2173205163"/>
                    </a:ext>
                  </a:extLst>
                </a:gridCol>
              </a:tblGrid>
              <a:tr h="1502450"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b="1" i="0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a.</a:t>
                      </a:r>
                      <a:endParaRPr lang="en-US" sz="1800" b="1" i="0" kern="1200">
                        <a:solidFill>
                          <a:srgbClr val="000000"/>
                        </a:solidFill>
                        <a:latin typeface="Century Gothic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i="0" kern="1200" baseline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Kaimahi/workers 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b="1" i="0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b.</a:t>
                      </a:r>
                      <a:endParaRPr lang="en-US" sz="1800" b="1" i="0" kern="1200">
                        <a:solidFill>
                          <a:srgbClr val="000000"/>
                        </a:solidFill>
                        <a:latin typeface="Century Gothic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FISC </a:t>
                      </a:r>
                    </a:p>
                    <a:p>
                      <a:pPr marL="0"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FOA</a:t>
                      </a:r>
                    </a:p>
                    <a:p>
                      <a:pPr marL="0"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Safe tree</a:t>
                      </a:r>
                    </a:p>
                    <a:p>
                      <a:pPr marL="0"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FICA </a:t>
                      </a:r>
                      <a:endParaRPr lang="en-US" sz="1800" b="1" i="0" kern="1200">
                        <a:solidFill>
                          <a:srgbClr val="000000"/>
                        </a:solidFill>
                        <a:latin typeface="Century Gothic" pitchFamily="34"/>
                        <a:ea typeface="Times New Roman" pitchFamily="18"/>
                        <a:cs typeface="Times New Roman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167274"/>
                  </a:ext>
                </a:extLst>
              </a:tr>
              <a:tr h="1105354"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b="1" i="0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c.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mi-NZ" sz="1800" b="1" i="0" kern="1200">
                          <a:latin typeface="Century Gothic" pitchFamily="34"/>
                          <a:ea typeface="Times New Roman" pitchFamily="18"/>
                          <a:cs typeface="Times New Roman"/>
                        </a:rPr>
                        <a:t>W</a:t>
                      </a:r>
                      <a:r>
                        <a:rPr lang="en-NZ" sz="1800" b="1" i="0" kern="1200">
                          <a:latin typeface="Century Gothic" pitchFamily="34"/>
                          <a:ea typeface="Times New Roman" pitchFamily="18"/>
                          <a:cs typeface="Times New Roman"/>
                        </a:rPr>
                        <a:t>orkSafe inspectors and guidance teams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b="1" i="0" kern="1200">
                          <a:latin typeface="Century Gothic" pitchFamily="34"/>
                        </a:rPr>
                        <a:t>d.</a:t>
                      </a:r>
                    </a:p>
                    <a:p>
                      <a:pPr marL="0" lvl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NZ" sz="1800" b="1" i="0" kern="1200">
                        <a:latin typeface="Century Gothic" pitchFamily="34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i="0" kern="1200">
                          <a:latin typeface="Century Gothic" pitchFamily="34"/>
                        </a:rPr>
                        <a:t>Ministry of Business, Innovation and Employment (MBIE)</a:t>
                      </a:r>
                    </a:p>
                    <a:p>
                      <a:pPr marL="0"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NZ" sz="1800" b="1" i="0" kern="1200">
                        <a:latin typeface="Century Gothic" pitchFamily="34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15463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A69344-5C3B-8F81-EAFB-21E4B1316D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04636" y="753502"/>
            <a:ext cx="8702829" cy="1089525"/>
          </a:xfrm>
        </p:spPr>
        <p:txBody>
          <a:bodyPr anchor="ctr">
            <a:spAutoFit/>
          </a:bodyPr>
          <a:lstStyle/>
          <a:p>
            <a:pPr marL="542925" lvl="0" indent="-542925">
              <a:buFont typeface="Aptos Display"/>
              <a:buAutoNum type="arabicPeriod" startAt="2"/>
            </a:pPr>
            <a:r>
              <a:rPr lang="en-NZ" sz="3600" b="1" dirty="0">
                <a:latin typeface="Century Gothic"/>
                <a:cs typeface="Arial"/>
              </a:rPr>
              <a:t>T</a:t>
            </a:r>
            <a:r>
              <a:rPr lang="en-US" sz="3600" b="1" dirty="0">
                <a:latin typeface="Century Gothic" pitchFamily="34"/>
              </a:rPr>
              <a:t>ruck drivers are in a designated safe area when they are…</a:t>
            </a:r>
          </a:p>
        </p:txBody>
      </p:sp>
      <p:graphicFrame>
        <p:nvGraphicFramePr>
          <p:cNvPr id="3" name="Table 1">
            <a:extLst>
              <a:ext uri="{FF2B5EF4-FFF2-40B4-BE49-F238E27FC236}">
                <a16:creationId xmlns:a16="http://schemas.microsoft.com/office/drawing/2014/main" id="{E49A0607-80EC-45FA-A880-2ED9EA08F9C3}"/>
              </a:ext>
            </a:extLst>
          </p:cNvPr>
          <p:cNvGraphicFramePr>
            <a:graphicFrameLocks noGrp="1"/>
          </p:cNvGraphicFramePr>
          <p:nvPr/>
        </p:nvGraphicFramePr>
        <p:xfrm>
          <a:off x="704636" y="2811834"/>
          <a:ext cx="9477736" cy="2967950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692539">
                  <a:extLst>
                    <a:ext uri="{9D8B030D-6E8A-4147-A177-3AD203B41FA5}">
                      <a16:colId xmlns:a16="http://schemas.microsoft.com/office/drawing/2014/main" val="2570270920"/>
                    </a:ext>
                  </a:extLst>
                </a:gridCol>
                <a:gridCol w="4219352">
                  <a:extLst>
                    <a:ext uri="{9D8B030D-6E8A-4147-A177-3AD203B41FA5}">
                      <a16:colId xmlns:a16="http://schemas.microsoft.com/office/drawing/2014/main" val="272467693"/>
                    </a:ext>
                  </a:extLst>
                </a:gridCol>
                <a:gridCol w="737463">
                  <a:extLst>
                    <a:ext uri="{9D8B030D-6E8A-4147-A177-3AD203B41FA5}">
                      <a16:colId xmlns:a16="http://schemas.microsoft.com/office/drawing/2014/main" val="592141008"/>
                    </a:ext>
                  </a:extLst>
                </a:gridCol>
                <a:gridCol w="3828382">
                  <a:extLst>
                    <a:ext uri="{9D8B030D-6E8A-4147-A177-3AD203B41FA5}">
                      <a16:colId xmlns:a16="http://schemas.microsoft.com/office/drawing/2014/main" val="2810732242"/>
                    </a:ext>
                  </a:extLst>
                </a:gridCol>
              </a:tblGrid>
              <a:tr h="1384438">
                <a:tc>
                  <a:txBody>
                    <a:bodyPr/>
                    <a:lstStyle/>
                    <a:p>
                      <a:pPr marL="0" lvl="0" algn="l" defTabSz="914400" rtl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i="0" kern="1200" baseline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a.</a:t>
                      </a:r>
                      <a:endParaRPr lang="en-US" sz="1800" b="1" i="0" kern="1200" baseline="0">
                        <a:solidFill>
                          <a:srgbClr val="000000"/>
                        </a:solidFill>
                        <a:latin typeface="Century Gothic" pitchFamily="34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i="0" kern="1200" baseline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Inside the cab of the truck.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b.</a:t>
                      </a:r>
                      <a:endParaRPr lang="en-US" sz="1800" b="1" kern="1200">
                        <a:solidFill>
                          <a:srgbClr val="000000"/>
                        </a:solidFill>
                        <a:latin typeface="Century Gothic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Century Gothic" pitchFamily="34"/>
                          <a:ea typeface="Times New Roman" pitchFamily="18"/>
                          <a:cs typeface="Times New Roman" pitchFamily="18"/>
                        </a:rPr>
                        <a:t>Outside the cab, at least six metres from the front of the cab and </a:t>
                      </a: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always visible to the loader operator. </a:t>
                      </a:r>
                      <a:endParaRPr lang="en-US" sz="1800" b="1" kern="1200">
                        <a:solidFill>
                          <a:srgbClr val="000000"/>
                        </a:solidFill>
                        <a:latin typeface="Century Gothic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105221"/>
                  </a:ext>
                </a:extLst>
              </a:tr>
              <a:tr h="1583512"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c.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>
                          <a:latin typeface="Century Gothic" pitchFamily="34"/>
                          <a:ea typeface="Times New Roman" pitchFamily="18"/>
                          <a:cs typeface="Times New Roman" pitchFamily="18"/>
                        </a:rPr>
                        <a:t>Watching from the side of the truck, six metres from the cab and </a:t>
                      </a: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always visible to the loader operator. </a:t>
                      </a:r>
                      <a:endParaRPr lang="en-NZ" sz="1800" b="1" kern="1200">
                        <a:latin typeface="Century Gothic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b="1" kern="1200">
                          <a:latin typeface="Century Gothic" pitchFamily="34"/>
                        </a:rPr>
                        <a:t>d.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b="1" kern="1200">
                          <a:latin typeface="Century Gothic" pitchFamily="34"/>
                        </a:rPr>
                        <a:t>In a crew shelter or smoko room.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002901"/>
                  </a:ext>
                </a:extLst>
              </a:tr>
            </a:tbl>
          </a:graphicData>
        </a:graphic>
      </p:graphicFrame>
      <p:sp>
        <p:nvSpPr>
          <p:cNvPr id="4" name="TextBox 4">
            <a:extLst>
              <a:ext uri="{FF2B5EF4-FFF2-40B4-BE49-F238E27FC236}">
                <a16:creationId xmlns:a16="http://schemas.microsoft.com/office/drawing/2014/main" id="{EBC58290-0425-067C-D444-AAC6E5417731}"/>
              </a:ext>
            </a:extLst>
          </p:cNvPr>
          <p:cNvSpPr txBox="1"/>
          <p:nvPr/>
        </p:nvSpPr>
        <p:spPr>
          <a:xfrm>
            <a:off x="704636" y="1950524"/>
            <a:ext cx="6093726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NZ" sz="3600" b="1" i="0" u="none" strike="noStrike" kern="1200" cap="none" spc="0" baseline="0">
                <a:solidFill>
                  <a:srgbClr val="7F7F7F"/>
                </a:solidFill>
                <a:uFillTx/>
                <a:latin typeface="Century Gothic"/>
                <a:ea typeface="Times New Roman" pitchFamily="18"/>
                <a:cs typeface="Arial"/>
              </a:rPr>
              <a:t>Choose all that apply</a:t>
            </a:r>
            <a:endParaRPr lang="en-NZ" sz="3600" b="1" i="0" u="none" strike="noStrike" kern="1200" cap="none" spc="0" baseline="0">
              <a:solidFill>
                <a:srgbClr val="7F7F7F"/>
              </a:solidFill>
              <a:uFillTx/>
              <a:latin typeface="Century Gothic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CC0330-EDA4-5EBA-BF56-A00AEAD68DB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04636" y="693526"/>
            <a:ext cx="10548079" cy="646334"/>
          </a:xfrm>
        </p:spPr>
        <p:txBody>
          <a:bodyPr wrap="none" anchor="ctr">
            <a:spAutoFit/>
          </a:bodyPr>
          <a:lstStyle/>
          <a:p>
            <a:pPr marL="542925" lvl="0" indent="-542925" hangingPunct="0">
              <a:lnSpc>
                <a:spcPct val="100000"/>
              </a:lnSpc>
              <a:spcBef>
                <a:spcPts val="0"/>
              </a:spcBef>
              <a:buFont typeface="Aptos Display"/>
              <a:buAutoNum type="arabicPeriod" startAt="3"/>
            </a:pPr>
            <a:r>
              <a:rPr lang="en-NZ" sz="3600" b="1">
                <a:latin typeface="Century Gothic"/>
                <a:cs typeface="Arial"/>
              </a:rPr>
              <a:t>Which of these areas is in the ACOP 2025 ? </a:t>
            </a:r>
            <a:endParaRPr lang="en-US" sz="2400">
              <a:latin typeface="Century Gothic"/>
              <a:cs typeface="Arial"/>
            </a:endParaRPr>
          </a:p>
        </p:txBody>
      </p:sp>
      <p:graphicFrame>
        <p:nvGraphicFramePr>
          <p:cNvPr id="3" name="Table 1">
            <a:extLst>
              <a:ext uri="{FF2B5EF4-FFF2-40B4-BE49-F238E27FC236}">
                <a16:creationId xmlns:a16="http://schemas.microsoft.com/office/drawing/2014/main" id="{F8374F34-8CA7-D898-00F5-6D347D16CC18}"/>
              </a:ext>
            </a:extLst>
          </p:cNvPr>
          <p:cNvGraphicFramePr>
            <a:graphicFrameLocks noGrp="1"/>
          </p:cNvGraphicFramePr>
          <p:nvPr/>
        </p:nvGraphicFramePr>
        <p:xfrm>
          <a:off x="704636" y="2328464"/>
          <a:ext cx="9462958" cy="2790747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727953">
                  <a:extLst>
                    <a:ext uri="{9D8B030D-6E8A-4147-A177-3AD203B41FA5}">
                      <a16:colId xmlns:a16="http://schemas.microsoft.com/office/drawing/2014/main" val="3314700604"/>
                    </a:ext>
                  </a:extLst>
                </a:gridCol>
                <a:gridCol w="4388717">
                  <a:extLst>
                    <a:ext uri="{9D8B030D-6E8A-4147-A177-3AD203B41FA5}">
                      <a16:colId xmlns:a16="http://schemas.microsoft.com/office/drawing/2014/main" val="460467738"/>
                    </a:ext>
                  </a:extLst>
                </a:gridCol>
                <a:gridCol w="782561">
                  <a:extLst>
                    <a:ext uri="{9D8B030D-6E8A-4147-A177-3AD203B41FA5}">
                      <a16:colId xmlns:a16="http://schemas.microsoft.com/office/drawing/2014/main" val="1065474644"/>
                    </a:ext>
                  </a:extLst>
                </a:gridCol>
                <a:gridCol w="3563727">
                  <a:extLst>
                    <a:ext uri="{9D8B030D-6E8A-4147-A177-3AD203B41FA5}">
                      <a16:colId xmlns:a16="http://schemas.microsoft.com/office/drawing/2014/main" val="2667124308"/>
                    </a:ext>
                  </a:extLst>
                </a:gridCol>
              </a:tblGrid>
              <a:tr h="1337108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a.</a:t>
                      </a:r>
                      <a:endParaRPr lang="en-US" sz="1800" b="1" kern="1200">
                        <a:solidFill>
                          <a:srgbClr val="000000"/>
                        </a:solidFill>
                        <a:latin typeface="Century Gothic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marL="107999" lv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Winch-assisted harvesting 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kern="1200" baseline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b.</a:t>
                      </a:r>
                      <a:endParaRPr lang="en-US" sz="1800" b="1" kern="1200" baseline="0">
                        <a:solidFill>
                          <a:srgbClr val="000000"/>
                        </a:solidFill>
                        <a:latin typeface="Century Gothic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marL="107999" lv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Work-related health</a:t>
                      </a:r>
                      <a:endParaRPr lang="en-US" sz="1800" b="1" kern="1200">
                        <a:solidFill>
                          <a:srgbClr val="000000"/>
                        </a:solidFill>
                        <a:latin typeface="Century Gothic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545154"/>
                  </a:ext>
                </a:extLst>
              </a:tr>
              <a:tr h="1453639">
                <a:tc>
                  <a:txBody>
                    <a:bodyPr/>
                    <a:lstStyle/>
                    <a:p>
                      <a:pPr lvl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c.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marL="107999" lv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latin typeface="Century Gothic" pitchFamily="34"/>
                          <a:ea typeface="Times New Roman" pitchFamily="18"/>
                          <a:cs typeface="Times New Roman" pitchFamily="18"/>
                        </a:rPr>
                        <a:t>Helicopter logging</a:t>
                      </a:r>
                      <a:endParaRPr lang="en-NZ" sz="1800" b="1" kern="1200">
                        <a:latin typeface="Century Gothic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kern="1200" baseline="0">
                          <a:latin typeface="Century Gothic" pitchFamily="34"/>
                        </a:rPr>
                        <a:t>d.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marL="107999" lv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kern="1200">
                          <a:latin typeface="Century Gothic" pitchFamily="34"/>
                        </a:rPr>
                        <a:t>Establishment and silviculture</a:t>
                      </a:r>
                      <a:endParaRPr lang="en-US" sz="1800" b="1" kern="1200">
                        <a:latin typeface="Century Gothic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785600"/>
                  </a:ext>
                </a:extLst>
              </a:tr>
            </a:tbl>
          </a:graphicData>
        </a:graphic>
      </p:graphicFrame>
      <p:sp>
        <p:nvSpPr>
          <p:cNvPr id="4" name="TextBox 4">
            <a:extLst>
              <a:ext uri="{FF2B5EF4-FFF2-40B4-BE49-F238E27FC236}">
                <a16:creationId xmlns:a16="http://schemas.microsoft.com/office/drawing/2014/main" id="{36FE39A1-7D52-A5AA-03B5-C7ECFE5966D6}"/>
              </a:ext>
            </a:extLst>
          </p:cNvPr>
          <p:cNvSpPr txBox="1"/>
          <p:nvPr/>
        </p:nvSpPr>
        <p:spPr>
          <a:xfrm>
            <a:off x="747476" y="1510991"/>
            <a:ext cx="6093726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NZ" sz="3600" b="1" i="0" u="none" strike="noStrike" kern="1200" cap="none" spc="0" baseline="0">
                <a:solidFill>
                  <a:srgbClr val="7F7F7F"/>
                </a:solidFill>
                <a:uFillTx/>
                <a:latin typeface="Century Gothic"/>
                <a:ea typeface="Times New Roman" pitchFamily="18"/>
                <a:cs typeface="Arial"/>
              </a:rPr>
              <a:t>Choose all that apply</a:t>
            </a:r>
            <a:endParaRPr lang="en-NZ" sz="3600" b="1" i="0" u="none" strike="noStrike" kern="1200" cap="none" spc="0" baseline="0">
              <a:solidFill>
                <a:srgbClr val="7F7F7F"/>
              </a:solidFill>
              <a:uFillTx/>
              <a:latin typeface="Century Gothic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2D628E-32D5-917A-4DC4-493182D386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05194" y="649041"/>
            <a:ext cx="9205072" cy="650046"/>
          </a:xfrm>
        </p:spPr>
        <p:txBody>
          <a:bodyPr anchor="ctr">
            <a:spAutoFit/>
          </a:bodyPr>
          <a:lstStyle/>
          <a:p>
            <a:pPr marL="542925" lvl="0" indent="-542925" hangingPunct="0">
              <a:lnSpc>
                <a:spcPct val="110000"/>
              </a:lnSpc>
              <a:spcBef>
                <a:spcPts val="0"/>
              </a:spcBef>
              <a:buFont typeface="Aptos Display"/>
              <a:buAutoNum type="arabicPeriod" startAt="4"/>
            </a:pPr>
            <a:r>
              <a:rPr lang="en-NZ" sz="3600" b="1">
                <a:latin typeface="Century Gothic"/>
                <a:cs typeface="Arial"/>
              </a:rPr>
              <a:t>What does the ACOP 2025 replace ?</a:t>
            </a:r>
          </a:p>
        </p:txBody>
      </p:sp>
      <p:graphicFrame>
        <p:nvGraphicFramePr>
          <p:cNvPr id="3" name="Table 1">
            <a:extLst>
              <a:ext uri="{FF2B5EF4-FFF2-40B4-BE49-F238E27FC236}">
                <a16:creationId xmlns:a16="http://schemas.microsoft.com/office/drawing/2014/main" id="{6D8AFF43-EE64-AC0D-5E44-0121A0A4C600}"/>
              </a:ext>
            </a:extLst>
          </p:cNvPr>
          <p:cNvGraphicFramePr>
            <a:graphicFrameLocks noGrp="1"/>
          </p:cNvGraphicFramePr>
          <p:nvPr/>
        </p:nvGraphicFramePr>
        <p:xfrm>
          <a:off x="705194" y="2366732"/>
          <a:ext cx="10050625" cy="3412275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658660">
                  <a:extLst>
                    <a:ext uri="{9D8B030D-6E8A-4147-A177-3AD203B41FA5}">
                      <a16:colId xmlns:a16="http://schemas.microsoft.com/office/drawing/2014/main" val="1868326366"/>
                    </a:ext>
                  </a:extLst>
                </a:gridCol>
                <a:gridCol w="3487119">
                  <a:extLst>
                    <a:ext uri="{9D8B030D-6E8A-4147-A177-3AD203B41FA5}">
                      <a16:colId xmlns:a16="http://schemas.microsoft.com/office/drawing/2014/main" val="657205623"/>
                    </a:ext>
                  </a:extLst>
                </a:gridCol>
                <a:gridCol w="666423">
                  <a:extLst>
                    <a:ext uri="{9D8B030D-6E8A-4147-A177-3AD203B41FA5}">
                      <a16:colId xmlns:a16="http://schemas.microsoft.com/office/drawing/2014/main" val="1033397593"/>
                    </a:ext>
                  </a:extLst>
                </a:gridCol>
                <a:gridCol w="5238423">
                  <a:extLst>
                    <a:ext uri="{9D8B030D-6E8A-4147-A177-3AD203B41FA5}">
                      <a16:colId xmlns:a16="http://schemas.microsoft.com/office/drawing/2014/main" val="2123548839"/>
                    </a:ext>
                  </a:extLst>
                </a:gridCol>
              </a:tblGrid>
              <a:tr h="1190283"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a.</a:t>
                      </a:r>
                      <a:endParaRPr lang="en-US" sz="1800" b="1" kern="1200">
                        <a:solidFill>
                          <a:srgbClr val="000000"/>
                        </a:solidFill>
                        <a:latin typeface="Century Gothic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marL="107999" lvl="0" algn="l" defTabSz="914400" rtl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Approved Code of Practice for Safety and Health in Forestry Operations (2012)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b.</a:t>
                      </a:r>
                      <a:endParaRPr lang="en-US" sz="1800" b="1" kern="1200">
                        <a:solidFill>
                          <a:srgbClr val="000000"/>
                        </a:solidFill>
                        <a:latin typeface="Century Gothic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marL="107999" lvl="0" algn="l" defTabSz="914400" rtl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Role and responsibilities of principals and contractors ACOP (2016)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50478"/>
                  </a:ext>
                </a:extLst>
              </a:tr>
              <a:tr h="1293336"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c.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marL="107999" lvl="0" algn="l" defTabSz="914400" rtl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29 Technical bulletins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b="1" kern="1200">
                          <a:latin typeface="Century Gothic" pitchFamily="34"/>
                        </a:rPr>
                        <a:t>d.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marL="107999" lvl="0" algn="l" defTabSz="914400" rtl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GPGs (3) and Fact sheets (2)</a:t>
                      </a:r>
                    </a:p>
                    <a:p>
                      <a:pPr marL="539998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US"/>
                        <a:t>Safe manual tree felling</a:t>
                      </a:r>
                    </a:p>
                    <a:p>
                      <a:pPr marL="539998" lvl="0" indent="-285750" algn="l" defTabSz="914400" rtl="0" hangingPunct="1">
                        <a:buSzPct val="100000"/>
                        <a:buFont typeface="Arial" pitchFamily="34"/>
                        <a:buChar char="•"/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latin typeface="Calibri"/>
                        </a:rPr>
                        <a:t>Guidelines for the provision of facilities and general safety and health in forestry work</a:t>
                      </a:r>
                    </a:p>
                    <a:p>
                      <a:pPr marL="539998" lvl="0" indent="-285750" algn="l" defTabSz="914400" rtl="0" hangingPunct="1">
                        <a:buSzPct val="100000"/>
                        <a:buFont typeface="Arial" pitchFamily="34"/>
                        <a:buChar char="•"/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latin typeface="Calibri"/>
                        </a:rPr>
                        <a:t>Safe retreat positions in breaking-out</a:t>
                      </a:r>
                    </a:p>
                    <a:p>
                      <a:pPr marL="539998" lvl="0" indent="-285750" algn="l" defTabSz="914400" rtl="0" hangingPunct="1">
                        <a:buSzPct val="100000"/>
                        <a:buFont typeface="Arial" pitchFamily="34"/>
                        <a:buChar char="•"/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latin typeface="Calibri"/>
                        </a:rPr>
                        <a:t>Machine-assisted felling using a grapple</a:t>
                      </a:r>
                    </a:p>
                    <a:p>
                      <a:pPr marL="539998" lvl="0" indent="-285750" algn="l" defTabSz="914400" rtl="0" hangingPunct="1">
                        <a:buSzPct val="100000"/>
                        <a:buFont typeface="Arial" pitchFamily="34"/>
                        <a:buChar char="•"/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latin typeface="Calibri"/>
                        </a:rPr>
                        <a:t>Winch-assisted harvesting on steep slopes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927077"/>
                  </a:ext>
                </a:extLst>
              </a:tr>
            </a:tbl>
          </a:graphicData>
        </a:graphic>
      </p:graphicFrame>
      <p:sp>
        <p:nvSpPr>
          <p:cNvPr id="4" name="TextBox 4">
            <a:extLst>
              <a:ext uri="{FF2B5EF4-FFF2-40B4-BE49-F238E27FC236}">
                <a16:creationId xmlns:a16="http://schemas.microsoft.com/office/drawing/2014/main" id="{AAE0B23F-6682-2170-C79D-C1088F72594A}"/>
              </a:ext>
            </a:extLst>
          </p:cNvPr>
          <p:cNvSpPr txBox="1"/>
          <p:nvPr/>
        </p:nvSpPr>
        <p:spPr>
          <a:xfrm>
            <a:off x="705194" y="1509747"/>
            <a:ext cx="6093726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NZ" sz="3600" b="1" i="0" u="none" strike="noStrike" kern="1200" cap="none" spc="0" baseline="0">
                <a:solidFill>
                  <a:srgbClr val="7F7F7F"/>
                </a:solidFill>
                <a:uFillTx/>
                <a:latin typeface="Century Gothic"/>
                <a:ea typeface="Times New Roman" pitchFamily="18"/>
                <a:cs typeface="Arial"/>
              </a:rPr>
              <a:t>Choose all that apply</a:t>
            </a:r>
            <a:endParaRPr lang="en-NZ" sz="3600" b="1" i="0" u="none" strike="noStrike" kern="1200" cap="none" spc="0" baseline="0">
              <a:solidFill>
                <a:srgbClr val="7F7F7F"/>
              </a:solidFill>
              <a:uFillTx/>
              <a:latin typeface="Century Gothic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FE5501-B5C3-8F2B-8F3B-1C716D05096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03319" y="959074"/>
            <a:ext cx="10191984" cy="1200329"/>
          </a:xfrm>
        </p:spPr>
        <p:txBody>
          <a:bodyPr anchor="ctr">
            <a:spAutoFit/>
          </a:bodyPr>
          <a:lstStyle/>
          <a:p>
            <a:pPr marL="542925" lvl="0" indent="-542925">
              <a:lnSpc>
                <a:spcPct val="100000"/>
              </a:lnSpc>
              <a:spcBef>
                <a:spcPts val="0"/>
              </a:spcBef>
              <a:buFont typeface="Aptos Display"/>
              <a:buAutoNum type="arabicPeriod" startAt="5"/>
            </a:pPr>
            <a:r>
              <a:rPr lang="en-NZ" sz="3600" b="1" dirty="0">
                <a:latin typeface="Century Gothic" pitchFamily="34"/>
                <a:cs typeface="Times New Roman" pitchFamily="18"/>
              </a:rPr>
              <a:t>How can a business show it is </a:t>
            </a:r>
            <a:r>
              <a:rPr lang="en-NZ" sz="3600" b="1" u="sng" dirty="0">
                <a:solidFill>
                  <a:schemeClr val="tx1"/>
                </a:solidFill>
                <a:latin typeface="Century Gothic" pitchFamily="34"/>
                <a:cs typeface="Times New Roman" pitchFamily="18"/>
              </a:rPr>
              <a:t>engaging </a:t>
            </a:r>
            <a:r>
              <a:rPr lang="en-NZ" sz="3600" b="1" dirty="0">
                <a:latin typeface="Century Gothic" pitchFamily="34"/>
                <a:cs typeface="Times New Roman" pitchFamily="18"/>
              </a:rPr>
              <a:t>with its workers on health and safety?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FD51D4E2-DA0B-300A-D0B7-171D82A4F7FF}"/>
              </a:ext>
            </a:extLst>
          </p:cNvPr>
          <p:cNvSpPr txBox="1"/>
          <p:nvPr/>
        </p:nvSpPr>
        <p:spPr>
          <a:xfrm>
            <a:off x="772893" y="2480722"/>
            <a:ext cx="6093726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NZ" sz="3600" b="1" i="0" u="none" strike="noStrike" kern="1200" cap="none" spc="0" baseline="0" dirty="0">
                <a:solidFill>
                  <a:srgbClr val="7F7F7F"/>
                </a:solidFill>
                <a:uFillTx/>
                <a:latin typeface="Century Gothic"/>
                <a:ea typeface="Times New Roman" pitchFamily="18"/>
                <a:cs typeface="Arial"/>
              </a:rPr>
              <a:t>Choose all that apply</a:t>
            </a:r>
            <a:endParaRPr lang="en-NZ" sz="3600" b="1" i="0" u="none" strike="noStrike" kern="1200" cap="none" spc="0" baseline="0" dirty="0">
              <a:solidFill>
                <a:srgbClr val="7F7F7F"/>
              </a:solidFill>
              <a:uFillTx/>
              <a:latin typeface="Century Gothic"/>
              <a:cs typeface="Arial"/>
            </a:endParaRPr>
          </a:p>
        </p:txBody>
      </p:sp>
      <p:graphicFrame>
        <p:nvGraphicFramePr>
          <p:cNvPr id="4" name="Table 1">
            <a:extLst>
              <a:ext uri="{FF2B5EF4-FFF2-40B4-BE49-F238E27FC236}">
                <a16:creationId xmlns:a16="http://schemas.microsoft.com/office/drawing/2014/main" id="{917CAFA9-C145-2B9C-1D92-4004BF07E85A}"/>
              </a:ext>
            </a:extLst>
          </p:cNvPr>
          <p:cNvGraphicFramePr>
            <a:graphicFrameLocks noGrp="1"/>
          </p:cNvGraphicFramePr>
          <p:nvPr/>
        </p:nvGraphicFramePr>
        <p:xfrm>
          <a:off x="703319" y="3448376"/>
          <a:ext cx="9352042" cy="2449192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683358">
                  <a:extLst>
                    <a:ext uri="{9D8B030D-6E8A-4147-A177-3AD203B41FA5}">
                      <a16:colId xmlns:a16="http://schemas.microsoft.com/office/drawing/2014/main" val="2777459521"/>
                    </a:ext>
                  </a:extLst>
                </a:gridCol>
                <a:gridCol w="4052949">
                  <a:extLst>
                    <a:ext uri="{9D8B030D-6E8A-4147-A177-3AD203B41FA5}">
                      <a16:colId xmlns:a16="http://schemas.microsoft.com/office/drawing/2014/main" val="2207966480"/>
                    </a:ext>
                  </a:extLst>
                </a:gridCol>
                <a:gridCol w="654308">
                  <a:extLst>
                    <a:ext uri="{9D8B030D-6E8A-4147-A177-3AD203B41FA5}">
                      <a16:colId xmlns:a16="http://schemas.microsoft.com/office/drawing/2014/main" val="3275319243"/>
                    </a:ext>
                  </a:extLst>
                </a:gridCol>
                <a:gridCol w="3961427">
                  <a:extLst>
                    <a:ext uri="{9D8B030D-6E8A-4147-A177-3AD203B41FA5}">
                      <a16:colId xmlns:a16="http://schemas.microsoft.com/office/drawing/2014/main" val="1899797906"/>
                    </a:ext>
                  </a:extLst>
                </a:gridCol>
              </a:tblGrid>
              <a:tr h="1224829"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a.</a:t>
                      </a:r>
                      <a:endParaRPr lang="en-US" sz="1800" b="1" kern="1200">
                        <a:solidFill>
                          <a:srgbClr val="000000"/>
                        </a:solidFill>
                        <a:latin typeface="Century Gothic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Tell workers when a decision is made for them.</a:t>
                      </a:r>
                    </a:p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NZ" sz="1800" b="1" kern="1200">
                        <a:solidFill>
                          <a:srgbClr val="000000"/>
                        </a:solidFill>
                        <a:latin typeface="Century Gothic" pitchFamily="34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b.</a:t>
                      </a:r>
                      <a:endParaRPr lang="en-US" sz="1800" b="1" kern="1200">
                        <a:solidFill>
                          <a:srgbClr val="000000"/>
                        </a:solidFill>
                        <a:latin typeface="Century Gothic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Ask workers for their views and listen to their ideas.</a:t>
                      </a:r>
                    </a:p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>
                        <a:solidFill>
                          <a:srgbClr val="000000"/>
                        </a:solidFill>
                        <a:latin typeface="Century Gothic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590808"/>
                  </a:ext>
                </a:extLst>
              </a:tr>
              <a:tr h="1224363"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c.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Have a quick chat with managers about safety.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d.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Ignore workers’ concerns, unless there is an accident.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31878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DEAA8B-4E76-98FF-B99A-ACCB68FE4B2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3806" y="633386"/>
            <a:ext cx="9839885" cy="1259448"/>
          </a:xfrm>
        </p:spPr>
        <p:txBody>
          <a:bodyPr anchor="ctr">
            <a:spAutoFit/>
          </a:bodyPr>
          <a:lstStyle/>
          <a:p>
            <a:pPr marL="542925" lvl="0" indent="-542925">
              <a:lnSpc>
                <a:spcPct val="110000"/>
              </a:lnSpc>
              <a:spcBef>
                <a:spcPts val="0"/>
              </a:spcBef>
              <a:buFont typeface="Aptos Display"/>
              <a:buAutoNum type="arabicPeriod" startAt="6"/>
            </a:pPr>
            <a:r>
              <a:rPr lang="en-NZ" sz="3600" b="1" dirty="0">
                <a:latin typeface="Century Gothic" pitchFamily="34"/>
                <a:cs typeface="Times New Roman" pitchFamily="18"/>
              </a:rPr>
              <a:t>Why is it important for workers/</a:t>
            </a:r>
            <a:r>
              <a:rPr lang="en-NZ" sz="3600" b="1" dirty="0" err="1">
                <a:latin typeface="Century Gothic" pitchFamily="34"/>
                <a:cs typeface="Times New Roman" pitchFamily="18"/>
              </a:rPr>
              <a:t>kaimahi</a:t>
            </a:r>
            <a:r>
              <a:rPr lang="en-NZ" sz="3600" b="1" dirty="0">
                <a:latin typeface="Century Gothic" pitchFamily="34"/>
                <a:cs typeface="Times New Roman" pitchFamily="18"/>
              </a:rPr>
              <a:t> to </a:t>
            </a:r>
            <a:r>
              <a:rPr lang="en-NZ" sz="3600" b="1" u="sng" dirty="0">
                <a:solidFill>
                  <a:schemeClr val="tx1"/>
                </a:solidFill>
                <a:latin typeface="Century Gothic" pitchFamily="34"/>
                <a:cs typeface="Times New Roman" pitchFamily="18"/>
              </a:rPr>
              <a:t>speak up </a:t>
            </a:r>
            <a:r>
              <a:rPr lang="en-NZ" sz="3600" b="1" dirty="0">
                <a:latin typeface="Century Gothic" pitchFamily="34"/>
                <a:cs typeface="Times New Roman" pitchFamily="18"/>
              </a:rPr>
              <a:t>about risks and concerns?</a:t>
            </a:r>
          </a:p>
        </p:txBody>
      </p:sp>
      <p:graphicFrame>
        <p:nvGraphicFramePr>
          <p:cNvPr id="3" name="Table 1">
            <a:extLst>
              <a:ext uri="{FF2B5EF4-FFF2-40B4-BE49-F238E27FC236}">
                <a16:creationId xmlns:a16="http://schemas.microsoft.com/office/drawing/2014/main" id="{88679E93-4807-74F4-866C-ED3F0F78886C}"/>
              </a:ext>
            </a:extLst>
          </p:cNvPr>
          <p:cNvGraphicFramePr>
            <a:graphicFrameLocks noGrp="1"/>
          </p:cNvGraphicFramePr>
          <p:nvPr/>
        </p:nvGraphicFramePr>
        <p:xfrm>
          <a:off x="683806" y="3150290"/>
          <a:ext cx="9839875" cy="2444592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716450">
                  <a:extLst>
                    <a:ext uri="{9D8B030D-6E8A-4147-A177-3AD203B41FA5}">
                      <a16:colId xmlns:a16="http://schemas.microsoft.com/office/drawing/2014/main" val="4024728483"/>
                    </a:ext>
                  </a:extLst>
                </a:gridCol>
                <a:gridCol w="4008007">
                  <a:extLst>
                    <a:ext uri="{9D8B030D-6E8A-4147-A177-3AD203B41FA5}">
                      <a16:colId xmlns:a16="http://schemas.microsoft.com/office/drawing/2014/main" val="379006462"/>
                    </a:ext>
                  </a:extLst>
                </a:gridCol>
                <a:gridCol w="748107">
                  <a:extLst>
                    <a:ext uri="{9D8B030D-6E8A-4147-A177-3AD203B41FA5}">
                      <a16:colId xmlns:a16="http://schemas.microsoft.com/office/drawing/2014/main" val="1021939564"/>
                    </a:ext>
                  </a:extLst>
                </a:gridCol>
                <a:gridCol w="4367311">
                  <a:extLst>
                    <a:ext uri="{9D8B030D-6E8A-4147-A177-3AD203B41FA5}">
                      <a16:colId xmlns:a16="http://schemas.microsoft.com/office/drawing/2014/main" val="21118060"/>
                    </a:ext>
                  </a:extLst>
                </a:gridCol>
              </a:tblGrid>
              <a:tr h="1179383"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a.</a:t>
                      </a:r>
                      <a:endParaRPr lang="en-US" sz="1800" b="1" kern="1200">
                        <a:solidFill>
                          <a:srgbClr val="000000"/>
                        </a:solidFill>
                        <a:latin typeface="Century Gothic" pitchFamily="34"/>
                        <a:ea typeface="Times New Roman" pitchFamily="18"/>
                        <a:cs typeface="Calibri" pitchFamily="34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It helps improve safety for everyone</a:t>
                      </a:r>
                    </a:p>
                    <a:p>
                      <a:pPr marL="0" marR="0" lvl="0" indent="0" algn="l" defTabSz="914400" rtl="0" fontAlgn="auto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NZ" sz="1800" b="1" kern="1200">
                        <a:solidFill>
                          <a:srgbClr val="000000"/>
                        </a:solidFill>
                        <a:latin typeface="Century Gothic" pitchFamily="34"/>
                        <a:cs typeface="Calibri" pitchFamily="34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b.</a:t>
                      </a:r>
                      <a:endParaRPr lang="en-US" sz="1800" b="1" kern="1200">
                        <a:solidFill>
                          <a:srgbClr val="000000"/>
                        </a:solidFill>
                        <a:latin typeface="Century Gothic" pitchFamily="34"/>
                        <a:ea typeface="Times New Roman" pitchFamily="18"/>
                        <a:cs typeface="Calibri" pitchFamily="34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Managers need something to do</a:t>
                      </a:r>
                    </a:p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>
                        <a:solidFill>
                          <a:srgbClr val="000000"/>
                        </a:solidFill>
                        <a:latin typeface="Century Gothic" pitchFamily="34"/>
                        <a:ea typeface="Times New Roman" pitchFamily="18"/>
                        <a:cs typeface="Calibri" pitchFamily="34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885146"/>
                  </a:ext>
                </a:extLst>
              </a:tr>
              <a:tr h="1265209"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c.</a:t>
                      </a:r>
                      <a:endParaRPr lang="en-NZ" sz="1800" b="1" kern="1200">
                        <a:solidFill>
                          <a:srgbClr val="000000"/>
                        </a:solidFill>
                        <a:latin typeface="Century Gothic" pitchFamily="34"/>
                        <a:cs typeface="Calibri" pitchFamily="34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It makes meetings</a:t>
                      </a:r>
                    </a:p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longer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d.</a:t>
                      </a:r>
                      <a:endParaRPr lang="en-NZ" sz="1800" b="1" kern="1200">
                        <a:solidFill>
                          <a:srgbClr val="000000"/>
                        </a:solidFill>
                        <a:latin typeface="Century Gothic" pitchFamily="34"/>
                        <a:cs typeface="Calibri" pitchFamily="34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It is a legal requirement that workers have the right to speak up</a:t>
                      </a:r>
                      <a:endParaRPr lang="en-NZ" sz="1800" b="1" kern="1200">
                        <a:solidFill>
                          <a:srgbClr val="000000"/>
                        </a:solidFill>
                        <a:latin typeface="Century Gothic" pitchFamily="34"/>
                        <a:cs typeface="Calibri" pitchFamily="34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843225"/>
                  </a:ext>
                </a:extLst>
              </a:tr>
            </a:tbl>
          </a:graphicData>
        </a:graphic>
      </p:graphicFrame>
      <p:sp>
        <p:nvSpPr>
          <p:cNvPr id="4" name="TextBox 4">
            <a:extLst>
              <a:ext uri="{FF2B5EF4-FFF2-40B4-BE49-F238E27FC236}">
                <a16:creationId xmlns:a16="http://schemas.microsoft.com/office/drawing/2014/main" id="{8D582A3E-B08C-B9CB-D201-FA6D6BF72BD2}"/>
              </a:ext>
            </a:extLst>
          </p:cNvPr>
          <p:cNvSpPr txBox="1"/>
          <p:nvPr/>
        </p:nvSpPr>
        <p:spPr>
          <a:xfrm>
            <a:off x="807799" y="2198400"/>
            <a:ext cx="6093726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NZ" sz="3600" b="1" i="0" u="none" strike="noStrike" kern="1200" cap="none" spc="0" baseline="0">
                <a:solidFill>
                  <a:srgbClr val="7F7F7F"/>
                </a:solidFill>
                <a:uFillTx/>
                <a:latin typeface="Century Gothic"/>
                <a:ea typeface="Times New Roman" pitchFamily="18"/>
                <a:cs typeface="Arial"/>
              </a:rPr>
              <a:t>Choose all that apply</a:t>
            </a:r>
            <a:endParaRPr lang="en-NZ" sz="3600" b="1" i="0" u="none" strike="noStrike" kern="1200" cap="none" spc="0" baseline="0">
              <a:solidFill>
                <a:srgbClr val="7F7F7F"/>
              </a:solidFill>
              <a:uFillTx/>
              <a:latin typeface="Century Gothic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37E073-FACD-A351-172B-802774CCE6B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1407" y="497872"/>
            <a:ext cx="10372862" cy="1200332"/>
          </a:xfrm>
        </p:spPr>
        <p:txBody>
          <a:bodyPr anchor="ctr">
            <a:spAutoFit/>
          </a:bodyPr>
          <a:lstStyle/>
          <a:p>
            <a:pPr marL="542925" lvl="0" indent="-542925">
              <a:lnSpc>
                <a:spcPct val="100000"/>
              </a:lnSpc>
              <a:spcBef>
                <a:spcPts val="0"/>
              </a:spcBef>
              <a:buFont typeface="Aptos Display"/>
              <a:buAutoNum type="arabicPeriod" startAt="7"/>
            </a:pPr>
            <a:r>
              <a:rPr lang="en-NZ" sz="3600" b="1" dirty="0">
                <a:latin typeface="Century Gothic" pitchFamily="34"/>
                <a:cs typeface="Times New Roman" pitchFamily="18"/>
              </a:rPr>
              <a:t>What is a good</a:t>
            </a:r>
            <a:r>
              <a:rPr lang="en-NZ" sz="3600" b="1" dirty="0">
                <a:solidFill>
                  <a:srgbClr val="FF0000"/>
                </a:solidFill>
                <a:latin typeface="Century Gothic" pitchFamily="34"/>
                <a:cs typeface="Times New Roman" pitchFamily="18"/>
              </a:rPr>
              <a:t> </a:t>
            </a:r>
            <a:r>
              <a:rPr lang="en-NZ" sz="3600" b="1" u="sng" dirty="0">
                <a:solidFill>
                  <a:schemeClr val="tx1"/>
                </a:solidFill>
                <a:latin typeface="Century Gothic" pitchFamily="34"/>
                <a:cs typeface="Times New Roman" pitchFamily="18"/>
              </a:rPr>
              <a:t>first step </a:t>
            </a:r>
            <a:r>
              <a:rPr lang="en-NZ" sz="3600" b="1" dirty="0">
                <a:latin typeface="Century Gothic" pitchFamily="34"/>
                <a:cs typeface="Times New Roman" pitchFamily="18"/>
              </a:rPr>
              <a:t>for people working away from the main crew/alone?</a:t>
            </a:r>
            <a:r>
              <a:rPr lang="en-NZ" sz="3600" dirty="0">
                <a:latin typeface="Century Gothic" pitchFamily="34"/>
                <a:cs typeface="Times New Roman" pitchFamily="18"/>
              </a:rPr>
              <a:t> </a:t>
            </a:r>
          </a:p>
        </p:txBody>
      </p:sp>
      <p:graphicFrame>
        <p:nvGraphicFramePr>
          <p:cNvPr id="3" name="Table 1">
            <a:extLst>
              <a:ext uri="{FF2B5EF4-FFF2-40B4-BE49-F238E27FC236}">
                <a16:creationId xmlns:a16="http://schemas.microsoft.com/office/drawing/2014/main" id="{76B68711-99B9-7136-9D66-119FA945A133}"/>
              </a:ext>
            </a:extLst>
          </p:cNvPr>
          <p:cNvGraphicFramePr>
            <a:graphicFrameLocks noGrp="1"/>
          </p:cNvGraphicFramePr>
          <p:nvPr/>
        </p:nvGraphicFramePr>
        <p:xfrm>
          <a:off x="677424" y="2871380"/>
          <a:ext cx="9542859" cy="3076699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600340">
                  <a:extLst>
                    <a:ext uri="{9D8B030D-6E8A-4147-A177-3AD203B41FA5}">
                      <a16:colId xmlns:a16="http://schemas.microsoft.com/office/drawing/2014/main" val="2278844288"/>
                    </a:ext>
                  </a:extLst>
                </a:gridCol>
                <a:gridCol w="4136114">
                  <a:extLst>
                    <a:ext uri="{9D8B030D-6E8A-4147-A177-3AD203B41FA5}">
                      <a16:colId xmlns:a16="http://schemas.microsoft.com/office/drawing/2014/main" val="199453664"/>
                    </a:ext>
                  </a:extLst>
                </a:gridCol>
                <a:gridCol w="609529">
                  <a:extLst>
                    <a:ext uri="{9D8B030D-6E8A-4147-A177-3AD203B41FA5}">
                      <a16:colId xmlns:a16="http://schemas.microsoft.com/office/drawing/2014/main" val="3069582560"/>
                    </a:ext>
                  </a:extLst>
                </a:gridCol>
                <a:gridCol w="4196876">
                  <a:extLst>
                    <a:ext uri="{9D8B030D-6E8A-4147-A177-3AD203B41FA5}">
                      <a16:colId xmlns:a16="http://schemas.microsoft.com/office/drawing/2014/main" val="929081117"/>
                    </a:ext>
                  </a:extLst>
                </a:gridCol>
              </a:tblGrid>
              <a:tr h="1381713"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a.</a:t>
                      </a:r>
                      <a:endParaRPr lang="en-US" sz="1800" b="1" kern="1200">
                        <a:solidFill>
                          <a:srgbClr val="000000"/>
                        </a:solidFill>
                        <a:latin typeface="Century Gothic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  <a:tabLst/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Make sure they have a mobile phone and check in at the end of the day.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b.</a:t>
                      </a:r>
                      <a:endParaRPr lang="en-US" sz="1800" b="1" kern="1200">
                        <a:solidFill>
                          <a:srgbClr val="000000"/>
                        </a:solidFill>
                        <a:latin typeface="Century Gothic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  <a:tabLst/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Make sure they have a first-aid kit and have had first-aid training.</a:t>
                      </a:r>
                    </a:p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800" b="1" kern="1200">
                        <a:solidFill>
                          <a:srgbClr val="000000"/>
                        </a:solidFill>
                        <a:latin typeface="Century Gothic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644129"/>
                  </a:ext>
                </a:extLst>
              </a:tr>
              <a:tr h="1694986"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c.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Provide man-down alarms.</a:t>
                      </a:r>
                      <a:endParaRPr lang="en-NZ" sz="1800" b="1" kern="1200">
                        <a:solidFill>
                          <a:srgbClr val="000000"/>
                        </a:solidFill>
                        <a:latin typeface="Century Gothic" pitchFamily="34"/>
                      </a:endParaRP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d.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  <a:tabLst/>
                      </a:pPr>
                      <a:r>
                        <a:rPr lang="en-NZ" sz="1800" b="1" kern="120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Provide emergency contacts and GPS locations before they head out.</a:t>
                      </a:r>
                    </a:p>
                  </a:txBody>
                  <a:tcPr marL="137160" marR="137160" marT="137160" marB="137160">
                    <a:lnL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3" cap="flat" cmpd="sng" algn="ctr">
                      <a:solidFill>
                        <a:srgbClr val="E7ED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1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204308"/>
                  </a:ext>
                </a:extLst>
              </a:tr>
            </a:tbl>
          </a:graphicData>
        </a:graphic>
      </p:graphicFrame>
      <p:sp>
        <p:nvSpPr>
          <p:cNvPr id="4" name="TextBox 4">
            <a:extLst>
              <a:ext uri="{FF2B5EF4-FFF2-40B4-BE49-F238E27FC236}">
                <a16:creationId xmlns:a16="http://schemas.microsoft.com/office/drawing/2014/main" id="{FFBE36CE-F975-3EB7-7DF8-021AABE99AEA}"/>
              </a:ext>
            </a:extLst>
          </p:cNvPr>
          <p:cNvSpPr txBox="1"/>
          <p:nvPr/>
        </p:nvSpPr>
        <p:spPr>
          <a:xfrm>
            <a:off x="801416" y="1961625"/>
            <a:ext cx="6093726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NZ" sz="3600" b="1" i="0" u="none" strike="noStrike" kern="1200" cap="none" spc="0" baseline="0">
                <a:solidFill>
                  <a:srgbClr val="7F7F7F"/>
                </a:solidFill>
                <a:uFillTx/>
                <a:latin typeface="Century Gothic"/>
                <a:ea typeface="Times New Roman" pitchFamily="18"/>
                <a:cs typeface="Arial"/>
              </a:rPr>
              <a:t>Choose all that apply</a:t>
            </a:r>
            <a:endParaRPr lang="en-NZ" sz="3600" b="1" i="0" u="none" strike="noStrike" kern="1200" cap="none" spc="0" baseline="0">
              <a:solidFill>
                <a:srgbClr val="7F7F7F"/>
              </a:solidFill>
              <a:uFillTx/>
              <a:latin typeface="Century Gothic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D7E16C"/>
      </a:accent1>
      <a:accent2>
        <a:srgbClr val="414099"/>
      </a:accent2>
      <a:accent3>
        <a:srgbClr val="DB4140"/>
      </a:accent3>
      <a:accent4>
        <a:srgbClr val="FFD64F"/>
      </a:accent4>
      <a:accent5>
        <a:srgbClr val="00A7D7"/>
      </a:accent5>
      <a:accent6>
        <a:srgbClr val="FF6F27"/>
      </a:accent6>
      <a:hlink>
        <a:srgbClr val="002060"/>
      </a:hlink>
      <a:folHlink>
        <a:srgbClr val="00206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3B8E1B1884EA4CBE83CA2A16759DCE" ma:contentTypeVersion="23" ma:contentTypeDescription="Create a new document." ma:contentTypeScope="" ma:versionID="6d1d71c444198dbd3b7aed8a6958b716">
  <xsd:schema xmlns:xsd="http://www.w3.org/2001/XMLSchema" xmlns:xs="http://www.w3.org/2001/XMLSchema" xmlns:p="http://schemas.microsoft.com/office/2006/metadata/properties" xmlns:ns2="e5581ef7-4608-4028-92fb-0b7b15a4fe7f" xmlns:ns3="e8ce04af-6bf1-4460-a950-61b1541cc0c1" targetNamespace="http://schemas.microsoft.com/office/2006/metadata/properties" ma:root="true" ma:fieldsID="9126d7c4944a7df6e0a6b32b128893c4" ns2:_="" ns3:_="">
    <xsd:import namespace="e5581ef7-4608-4028-92fb-0b7b15a4fe7f"/>
    <xsd:import namespace="e8ce04af-6bf1-4460-a950-61b1541cc0c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2:_dlc_DocId" minOccurs="0"/>
                <xsd:element ref="ns2:_dlc_DocIdUrl" minOccurs="0"/>
                <xsd:element ref="ns2:_dlc_DocIdPersistId" minOccurs="0"/>
                <xsd:element ref="ns3:MediaServiceObjectDetectorVersions" minOccurs="0"/>
                <xsd:element ref="ns3:Thumnail" minOccurs="0"/>
                <xsd:element ref="ns3:MediaServiceSearchProperties" minOccurs="0"/>
                <xsd:element ref="ns3:Choice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581ef7-4608-4028-92fb-0b7b15a4fe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8c0654c-05db-43d2-83f2-43217d7961e8}" ma:internalName="TaxCatchAll" ma:showField="CatchAllData" ma:web="e5581ef7-4608-4028-92fb-0b7b15a4fe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e04af-6bf1-4460-a950-61b1541cc0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722be4-e0c1-4a72-933b-7a5f66d11d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humnail" ma:index="28" nillable="true" ma:displayName="Thumbnail" ma:format="Thumbnail" ma:internalName="Thumnail">
      <xsd:simpleType>
        <xsd:restriction base="dms:Unknow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hoice" ma:index="30" nillable="true" ma:displayName="Choice" ma:format="Dropdown" ma:indexed="true" ma:internalName="Choice">
      <xsd:simpleType>
        <xsd:restriction base="dms:Choice">
          <xsd:enumeration value="Choice 1"/>
          <xsd:enumeration value="Choice 2"/>
          <xsd:enumeration value="Choice 3"/>
          <xsd:enumeration value="Choice 4"/>
          <xsd:enumeration value="Choice 5"/>
          <xsd:enumeration value="Choice 6"/>
        </xsd:restriction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nail xmlns="e8ce04af-6bf1-4460-a950-61b1541cc0c1" xsi:nil="true"/>
    <lcf76f155ced4ddcb4097134ff3c332f xmlns="e8ce04af-6bf1-4460-a950-61b1541cc0c1">
      <Terms xmlns="http://schemas.microsoft.com/office/infopath/2007/PartnerControls"/>
    </lcf76f155ced4ddcb4097134ff3c332f>
    <TaxCatchAll xmlns="e5581ef7-4608-4028-92fb-0b7b15a4fe7f" xsi:nil="true"/>
    <Choice xmlns="e8ce04af-6bf1-4460-a950-61b1541cc0c1" xsi:nil="true"/>
    <_dlc_DocId xmlns="e5581ef7-4608-4028-92fb-0b7b15a4fe7f">WORK-177073370-266871</_dlc_DocId>
    <_dlc_DocIdUrl xmlns="e5581ef7-4608-4028-92fb-0b7b15a4fe7f">
      <Url>https://worksafenz.sharepoint.com/sites/team_communications_and_channels/_layouts/15/DocIdRedir.aspx?ID=WORK-177073370-266871</Url>
      <Description>WORK-177073370-266871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A5CF12-ABE6-464B-A280-4769E722CDB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9B098C1-D7B1-49CF-9FC5-250CD2C29C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581ef7-4608-4028-92fb-0b7b15a4fe7f"/>
    <ds:schemaRef ds:uri="e8ce04af-6bf1-4460-a950-61b1541cc0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B1FD22-1C12-471D-84F6-A5D205361044}">
  <ds:schemaRefs>
    <ds:schemaRef ds:uri="http://schemas.openxmlformats.org/package/2006/metadata/core-properties"/>
    <ds:schemaRef ds:uri="http://purl.org/dc/terms/"/>
    <ds:schemaRef ds:uri="e8ce04af-6bf1-4460-a950-61b1541cc0c1"/>
    <ds:schemaRef ds:uri="http://schemas.microsoft.com/office/infopath/2007/PartnerControls"/>
    <ds:schemaRef ds:uri="http://purl.org/dc/elements/1.1/"/>
    <ds:schemaRef ds:uri="http://purl.org/dc/dcmitype/"/>
    <ds:schemaRef ds:uri="e5581ef7-4608-4028-92fb-0b7b15a4fe7f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974DCBDB-00B5-494F-90BF-DBB57715F8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758</Words>
  <Application>Microsoft Office PowerPoint</Application>
  <PresentationFormat>Widescreen</PresentationFormat>
  <Paragraphs>119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Meiryo</vt:lpstr>
      <vt:lpstr>Aptos</vt:lpstr>
      <vt:lpstr>Aptos Display</vt:lpstr>
      <vt:lpstr>Arial</vt:lpstr>
      <vt:lpstr>Calibri</vt:lpstr>
      <vt:lpstr>Century Gothic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want everyone to come home from work healthy and safe. 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Raewyn Baldwin</dc:creator>
  <cp:lastModifiedBy>Charlotte Rae</cp:lastModifiedBy>
  <cp:revision>2</cp:revision>
  <dcterms:created xsi:type="dcterms:W3CDTF">2025-09-22T23:31:44Z</dcterms:created>
  <dcterms:modified xsi:type="dcterms:W3CDTF">2025-11-05T23:06:01Z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0x010100BF3B8E1B1884EA4CBE83CA2A16759DCE</vt:lpwstr>
  </property>
  <property fmtid="{D5CDD505-2E9C-101B-9397-08002B2CF9AE}" pid="3" name="MediaServiceImageTags">
    <vt:lpwstr/>
  </property>
  <property fmtid="{D5CDD505-2E9C-101B-9397-08002B2CF9AE}" pid="4" name="_dlc_DocIdItemGuid">
    <vt:lpwstr>e27f06d2-8ec2-4dab-89fc-616f83949a65</vt:lpwstr>
  </property>
</Properties>
</file>