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5"/>
    <p:sldMasterId id="2147483648" r:id="rId6"/>
    <p:sldMasterId id="2147483671" r:id="rId7"/>
  </p:sldMasterIdLst>
  <p:notesMasterIdLst>
    <p:notesMasterId r:id="rId43"/>
  </p:notesMasterIdLst>
  <p:sldIdLst>
    <p:sldId id="592" r:id="rId8"/>
    <p:sldId id="593" r:id="rId9"/>
    <p:sldId id="544" r:id="rId10"/>
    <p:sldId id="543" r:id="rId11"/>
    <p:sldId id="545" r:id="rId12"/>
    <p:sldId id="549" r:id="rId13"/>
    <p:sldId id="550" r:id="rId14"/>
    <p:sldId id="551" r:id="rId15"/>
    <p:sldId id="552" r:id="rId16"/>
    <p:sldId id="553" r:id="rId17"/>
    <p:sldId id="558" r:id="rId18"/>
    <p:sldId id="561" r:id="rId19"/>
    <p:sldId id="563" r:id="rId20"/>
    <p:sldId id="560" r:id="rId21"/>
    <p:sldId id="564" r:id="rId22"/>
    <p:sldId id="565" r:id="rId23"/>
    <p:sldId id="566" r:id="rId24"/>
    <p:sldId id="567" r:id="rId25"/>
    <p:sldId id="573" r:id="rId26"/>
    <p:sldId id="574" r:id="rId27"/>
    <p:sldId id="575" r:id="rId28"/>
    <p:sldId id="577" r:id="rId29"/>
    <p:sldId id="578" r:id="rId30"/>
    <p:sldId id="576" r:id="rId31"/>
    <p:sldId id="579" r:id="rId32"/>
    <p:sldId id="580" r:id="rId33"/>
    <p:sldId id="581" r:id="rId34"/>
    <p:sldId id="583" r:id="rId35"/>
    <p:sldId id="586" r:id="rId36"/>
    <p:sldId id="582" r:id="rId37"/>
    <p:sldId id="587" r:id="rId38"/>
    <p:sldId id="588" r:id="rId39"/>
    <p:sldId id="589" r:id="rId40"/>
    <p:sldId id="591" r:id="rId41"/>
    <p:sldId id="59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E50457-39A9-7113-7543-CBF554226F10}" name="CK Kiriakidis" initials="CK" userId="S::Christina.Kiriakidis@worksafe.govt.nz::ee2020b3-2c2d-46cd-803d-4574d22349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outlineViewPr>
    <p:cViewPr>
      <p:scale>
        <a:sx n="33" d="100"/>
        <a:sy n="33" d="100"/>
      </p:scale>
      <p:origin x="0" y="-230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microsoft.com/office/2018/10/relationships/authors" Target="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8E4AA4-7A34-40A2-1F34-B845ED8CD09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116C2-546B-F8D5-E3B0-670B093FDC4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2D5D73B2-A968-469D-BC10-AA4ADBC40F05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43354B1-1C2D-E2AB-D6A4-B4932B05FE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F1A6533-8514-7AB3-DC08-E943E8E7CD1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9241A-A4C6-55E8-4878-8740DD69E44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45687-F158-6F96-B2C4-A3EB0863833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DC6BC7B2-3D34-4F92-9011-2504ECD437E3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801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9480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80C94D-ECE2-66D5-AC79-B9C47FC0B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398EDD-206C-E5EA-7F8B-91A6078A58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CE6AC-D72F-C754-6D32-E37D35DD371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F657E1-2545-47E5-AE13-99B94699E4C7}" type="slidenum">
              <a:t>10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594F30-3E2B-39F2-3FB6-2440A3CCA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374AE-14B8-829D-928C-66CE960C9F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371DE-5036-A23D-AD9D-59A71609237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2A241C-BB78-410F-93FD-EFB7C40C65D6}" type="slidenum">
              <a:t>11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A63CD5-0FFF-FADD-89C6-C03541367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F55901-481A-1CA5-7C74-85B7EA4581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C3D19-9D61-ACFD-BB2D-5BAA80BE6E4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584CE0-50EC-4318-9D62-2F28B32D2AA9}" type="slidenum">
              <a:t>12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266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8BE400-E193-35B2-E533-51B229903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5457B6-E1BA-51E7-FA1F-79E72F2B81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4DDEF-9594-4BD6-DF86-7ADF22B05C5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4B30D7-B7F4-4AF9-9743-89A2C93B8C59}" type="slidenum">
              <a:t>14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42942E-FC95-1E39-C7C5-86213D778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A5FCD2-7835-90A3-13CA-4B0E569B8C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F32C3-F64F-7BB1-7FE6-A085CC728D8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3F7F8F-4485-436F-A611-735ADF17C237}" type="slidenum">
              <a:t>15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88A561-14B0-EAEB-2A28-4A2315B966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A7A1E-B485-F530-751A-1D566484B1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8EEC3-3F56-79FD-E43E-1E3DC184CBB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0B34B0-1555-464E-AF85-9D46B3EC7641}" type="slidenum">
              <a:t>16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AE5F95-312D-FF9C-C2C7-CA684E50C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DEBA01-83B2-31FF-23CC-289A1C3417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E41EA-03B4-B9B3-73D3-50890D14E98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B30B9F-4D9F-41A8-8D22-0C6B725FF1DF}" type="slidenum">
              <a:t>17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CCFA9C-393E-BE01-0539-9EFE3CC0B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13BEF4-86BE-80E8-CEB3-2725D2CDB3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4AEB7-CF5A-B9E8-9118-36502CB2607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8D1B4C-6AA0-41DD-A7EE-458299366598}" type="slidenum">
              <a:t>18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EAE035-3C3B-42E2-08B5-C5E25F1F77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F240AC-65E4-2916-0D89-553E1FE5D1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E40D5-9317-C11B-5786-CBD910D73C7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7F9C90-1B8F-480D-92DF-3DE06D644C63}" type="slidenum">
              <a:t>19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7422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5056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858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3561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8694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6062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0760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2122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929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3209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899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7592C0-7234-0793-0B3B-858C5ABCB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82FE0C-6EAE-C090-EA4C-7CE0B9F73A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E7515-F3B7-D639-9C6D-79320404FA7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7F963A-70BA-40EA-82EB-284421CEED7B}" type="slidenum">
              <a:t>3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6479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5278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0328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33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29589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34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05887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C6BC7B2-3D34-4F92-9011-2504ECD437E3}" type="slidenum">
              <a:rPr lang="en-NZ" smtClean="0"/>
              <a:t>35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918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752EAE-C54B-5141-4707-FC8D6D845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EBC061-9E54-CA13-6ED8-E343784176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8378A-E118-6671-BE83-C22C17A821F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4CA476-DCAE-41A4-A0E3-FC06EA265675}" type="slidenum">
              <a:t>4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EC2D2A-5BA7-F71E-DD73-08F8FF0FB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85778B-45CA-8B9C-602F-8E18AD329B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6525B-D8B3-A9D9-B74D-7D2113E12B7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55A8F-45A3-4515-9937-012ED612EDD6}" type="slidenum">
              <a:t>5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FA1E4A-63E8-CF76-192A-3E9224EF6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8CCF95-0C83-1576-C829-C95FE8E0CF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CC5BE-6FC2-F9FE-C100-19911493600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9615AA-ECA1-41EA-A4D0-4876CA842166}" type="slidenum">
              <a:t>6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FEC207-5673-C52D-E011-D102F1E39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54079-4853-B972-241B-CD3F8CBC70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B5C25-C686-0DFD-4044-62BB07A59C4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2FE1D8-A042-4945-B46F-1827CD943944}" type="slidenum">
              <a:t>7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2B0D40-38A3-FDCF-C197-621B75B59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5571F-3A58-C588-8510-E9EDF5C29E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D0915-D06C-03EE-F0F3-37BE9CC20D9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E2197A-C3E9-4C4B-A998-CF7CE3281DB2}" type="slidenum">
              <a:t>8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46A456-6B1D-18C0-9DFD-0569985BD6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933948-CBB1-2774-1174-2D6D00E924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B318C-3B31-9D23-B049-A0EF5E66F63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C3C453-F86E-4D4A-A9F3-1B12A5455AEB}" type="slidenum">
              <a:t>9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AC533-5C81-43F6-9555-C24AB8111E6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66218-F511-D0D0-4E9E-1E3BF327328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0F11C-83EF-09A4-86E4-B9A2973B8E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0E72C7-DAC8-4052-A502-7EF0DC33689A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F177A-FF88-4E27-4A0E-40A9C805C5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FE163-DEE0-A3EC-47D2-C028E83644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4F1C81-36E8-47D9-92ED-E698DCC48896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555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12F5-5977-EB3A-C452-99AD783FD2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BF693-8330-70DC-9133-9717540F328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FBC8-9CC7-7934-8EF9-CBF0681151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4B4429-C9C4-4A98-82A3-20C8988BB5D0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B8FB6-C91C-98CE-6C1C-FC51F523FD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58133-5509-ABC8-F930-E0CC6E23C6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8BAB12-67E3-4016-8C21-E39A4A0582E7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51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7F0B98-BD06-7AAF-311C-CACF72F7DD0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44DF6-19C7-1C1F-2557-EE9BAD2D86C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0252-4EB7-91B1-ECC9-2ADF385A9E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CACDB4-95DD-4327-9446-CB16F449BBCD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B88CC-58E3-FCDD-9A3A-05886FF70F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C33B9-CEEC-BD75-E2B3-BB57059711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67645B-784E-4696-A877-24FCF587D8BB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068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/side image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3915365D-9028-E4E9-9BAA-AD2979D5AF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463948" cy="53758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itchFamily="34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59EB4263-F196-C5C1-D209-1BA2B77CE9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154649"/>
            <a:ext cx="6464295" cy="638818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2400">
                <a:latin typeface="Century Gothic" pitchFamily="34"/>
              </a:defRPr>
            </a:lvl1pPr>
          </a:lstStyle>
          <a:p>
            <a:pPr lvl="0"/>
            <a:r>
              <a:rPr lang="en-US"/>
              <a:t>Click to add subheader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7D7B200-98EB-5118-0D10-1B1A44835D7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67760" y="0"/>
            <a:ext cx="4122892" cy="6858000"/>
          </a:xfrm>
          <a:solidFill>
            <a:srgbClr val="BFBFBF"/>
          </a:solidFill>
        </p:spPr>
        <p:txBody>
          <a:bodyPr/>
          <a:lstStyle>
            <a:lvl1pPr marL="0" indent="0">
              <a:buNone/>
              <a:defRPr lang="en-NZ" sz="3200"/>
            </a:lvl1pPr>
          </a:lstStyle>
          <a:p>
            <a:pPr lvl="0"/>
            <a:endParaRPr lang="en-NZ"/>
          </a:p>
        </p:txBody>
      </p:sp>
      <p:pic>
        <p:nvPicPr>
          <p:cNvPr id="5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B8EF45FC-8523-D964-D73C-53DED1972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684" y="5422346"/>
            <a:ext cx="2006595" cy="20065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8ADCFC8-640F-3B20-094F-FADC517319E6}"/>
              </a:ext>
            </a:extLst>
          </p:cNvPr>
          <p:cNvSpPr/>
          <p:nvPr/>
        </p:nvSpPr>
        <p:spPr>
          <a:xfrm>
            <a:off x="773116" y="6067254"/>
            <a:ext cx="6463948" cy="45720"/>
          </a:xfrm>
          <a:prstGeom prst="rect">
            <a:avLst/>
          </a:pr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34BE9B-84F9-F088-3E10-AA8C960AF0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792800"/>
            <a:ext cx="6463948" cy="3903024"/>
          </a:xfrm>
        </p:spPr>
        <p:txBody>
          <a:bodyPr lIns="0" tIns="90004"/>
          <a:lstStyle>
            <a:lvl1pPr marL="0" indent="0">
              <a:buNone/>
              <a:defRPr sz="1600">
                <a:latin typeface="Century Gothic" pitchFamily="34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Slide Number Placeholder 29">
            <a:extLst>
              <a:ext uri="{FF2B5EF4-FFF2-40B4-BE49-F238E27FC236}">
                <a16:creationId xmlns:a16="http://schemas.microsoft.com/office/drawing/2014/main" id="{A03CFAD9-BBDF-BB00-AC0D-636000F9BE86}"/>
              </a:ext>
            </a:extLst>
          </p:cNvPr>
          <p:cNvSpPr txBox="1"/>
          <p:nvPr/>
        </p:nvSpPr>
        <p:spPr>
          <a:xfrm>
            <a:off x="694185" y="6264865"/>
            <a:ext cx="59542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1D2035-C4A3-4E15-BAAF-099EEA6508FA}" type="slidenum">
              <a:t>‹#›</a:t>
            </a:fld>
            <a:endParaRPr lang="en-NZ" sz="14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9" name="Footer Placeholder 57">
            <a:extLst>
              <a:ext uri="{FF2B5EF4-FFF2-40B4-BE49-F238E27FC236}">
                <a16:creationId xmlns:a16="http://schemas.microsoft.com/office/drawing/2014/main" id="{829F5AA2-B538-FBB8-7601-A03C6546DA4E}"/>
              </a:ext>
            </a:extLst>
          </p:cNvPr>
          <p:cNvSpPr txBox="1"/>
          <p:nvPr/>
        </p:nvSpPr>
        <p:spPr>
          <a:xfrm>
            <a:off x="1289614" y="6288401"/>
            <a:ext cx="4114800" cy="3319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worksafe.govt.nz</a:t>
            </a:r>
          </a:p>
        </p:txBody>
      </p:sp>
    </p:spTree>
    <p:extLst>
      <p:ext uri="{BB962C8B-B14F-4D97-AF65-F5344CB8AC3E}">
        <p14:creationId xmlns:p14="http://schemas.microsoft.com/office/powerpoint/2010/main" val="28246565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/side image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B83DED3B-AD0D-B772-5806-F756BEFD43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463948" cy="53758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itchFamily="34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5557A905-026B-3226-CC0F-6157243152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154649"/>
            <a:ext cx="6464295" cy="638818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2400">
                <a:latin typeface="Century Gothic" pitchFamily="34"/>
              </a:defRPr>
            </a:lvl1pPr>
          </a:lstStyle>
          <a:p>
            <a:pPr lvl="0"/>
            <a:r>
              <a:rPr lang="en-US"/>
              <a:t>Click to add subheader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B383E72-6108-DE35-078B-48AF1DB8197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67760" y="0"/>
            <a:ext cx="4122892" cy="6858000"/>
          </a:xfrm>
          <a:solidFill>
            <a:srgbClr val="BFBFBF"/>
          </a:solidFill>
        </p:spPr>
        <p:txBody>
          <a:bodyPr/>
          <a:lstStyle>
            <a:lvl1pPr marL="0" indent="0">
              <a:buNone/>
              <a:defRPr lang="en-NZ" sz="3200"/>
            </a:lvl1pPr>
          </a:lstStyle>
          <a:p>
            <a:pPr lvl="0"/>
            <a:endParaRPr lang="en-NZ"/>
          </a:p>
        </p:txBody>
      </p:sp>
      <p:pic>
        <p:nvPicPr>
          <p:cNvPr id="5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BCA2C632-EB27-FBA1-54F1-42759EA8D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684" y="5422346"/>
            <a:ext cx="2006595" cy="20065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7248D0B-A887-5DEC-BDE3-A29762C5AB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792800"/>
            <a:ext cx="6463948" cy="3903024"/>
          </a:xfrm>
        </p:spPr>
        <p:txBody>
          <a:bodyPr lIns="0" tIns="90004"/>
          <a:lstStyle>
            <a:lvl1pPr>
              <a:buFont typeface="Franklin Gothic Book" pitchFamily="34"/>
              <a:buChar char="–"/>
              <a:defRPr sz="1600">
                <a:latin typeface="Century Gothic" pitchFamily="34"/>
              </a:defRPr>
            </a:lvl1pPr>
            <a:lvl2pPr marL="228600" lvl="0">
              <a:spcBef>
                <a:spcPts val="1000"/>
              </a:spcBef>
              <a:buFont typeface="Franklin Gothic Book" pitchFamily="34"/>
              <a:buChar char="–"/>
              <a:defRPr sz="1600">
                <a:latin typeface="Century Gothic" pitchFamily="34"/>
              </a:defRPr>
            </a:lvl2pPr>
            <a:lvl3pPr marL="228600" lvl="0">
              <a:spcBef>
                <a:spcPts val="1000"/>
              </a:spcBef>
              <a:buFont typeface="Franklin Gothic Book" pitchFamily="34"/>
              <a:buChar char="–"/>
              <a:defRPr sz="1600">
                <a:latin typeface="Century Gothic" pitchFamily="34"/>
              </a:defRPr>
            </a:lvl3pPr>
          </a:lstStyle>
          <a:p>
            <a:pPr lvl="0"/>
            <a:r>
              <a:rPr lang="en-US"/>
              <a:t>Click to add bullet listing</a:t>
            </a:r>
          </a:p>
          <a:p>
            <a:pPr lvl="0"/>
            <a:r>
              <a:rPr lang="en-US"/>
              <a:t>Click to add bullet listing</a:t>
            </a:r>
          </a:p>
          <a:p>
            <a:pPr lvl="0"/>
            <a:r>
              <a:rPr lang="en-US"/>
              <a:t>Click to add bullet listing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DC30749-8004-83D5-F018-9CFAD3F3B747}"/>
              </a:ext>
            </a:extLst>
          </p:cNvPr>
          <p:cNvSpPr/>
          <p:nvPr/>
        </p:nvSpPr>
        <p:spPr>
          <a:xfrm>
            <a:off x="773116" y="6067254"/>
            <a:ext cx="6463948" cy="45720"/>
          </a:xfrm>
          <a:prstGeom prst="rect">
            <a:avLst/>
          </a:pr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-25000">
                <a:solidFill>
                  <a:srgbClr val="FFFFFF"/>
                </a:solidFill>
                <a:uFillTx/>
                <a:latin typeface="Aptos"/>
              </a:rPr>
              <a:t>=</a:t>
            </a:r>
            <a:endParaRPr lang="en-NZ" sz="1800" b="0" i="0" u="none" strike="noStrike" kern="1200" cap="none" spc="0" baseline="-2500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Slide Number Placeholder 29">
            <a:extLst>
              <a:ext uri="{FF2B5EF4-FFF2-40B4-BE49-F238E27FC236}">
                <a16:creationId xmlns:a16="http://schemas.microsoft.com/office/drawing/2014/main" id="{872D02BC-3179-CD0D-B538-C786509C26A1}"/>
              </a:ext>
            </a:extLst>
          </p:cNvPr>
          <p:cNvSpPr txBox="1"/>
          <p:nvPr/>
        </p:nvSpPr>
        <p:spPr>
          <a:xfrm>
            <a:off x="694185" y="6264865"/>
            <a:ext cx="59542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95B77F-2EFA-4B8F-84D5-1091C5778463}" type="slidenum">
              <a:t>‹#›</a:t>
            </a:fld>
            <a:endParaRPr lang="en-NZ" sz="14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9" name="Footer Placeholder 57">
            <a:extLst>
              <a:ext uri="{FF2B5EF4-FFF2-40B4-BE49-F238E27FC236}">
                <a16:creationId xmlns:a16="http://schemas.microsoft.com/office/drawing/2014/main" id="{67DDCA69-2151-1E9D-3478-2903852591FC}"/>
              </a:ext>
            </a:extLst>
          </p:cNvPr>
          <p:cNvSpPr txBox="1"/>
          <p:nvPr/>
        </p:nvSpPr>
        <p:spPr>
          <a:xfrm>
            <a:off x="1289614" y="6288401"/>
            <a:ext cx="4114800" cy="3319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worksafe.govt.nz</a:t>
            </a:r>
          </a:p>
        </p:txBody>
      </p:sp>
    </p:spTree>
    <p:extLst>
      <p:ext uri="{BB962C8B-B14F-4D97-AF65-F5344CB8AC3E}">
        <p14:creationId xmlns:p14="http://schemas.microsoft.com/office/powerpoint/2010/main" val="17998222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/3 image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0A66255-A405-F3BF-F555-11C3046AE03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2960863" cy="53758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itchFamily="34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770E3E36-39E0-B91D-3E55-320B7850FD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154649"/>
            <a:ext cx="2961220" cy="638818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2400">
                <a:latin typeface="Century Gothic" pitchFamily="34"/>
              </a:defRPr>
            </a:lvl1pPr>
          </a:lstStyle>
          <a:p>
            <a:pPr lvl="0"/>
            <a:r>
              <a:rPr lang="en-US"/>
              <a:t>Subheader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E1FFF5A-6BAA-A353-FE78-E1A7FA4348B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88871" y="0"/>
            <a:ext cx="7701780" cy="6858000"/>
          </a:xfrm>
          <a:solidFill>
            <a:srgbClr val="BFBFBF"/>
          </a:solidFill>
        </p:spPr>
        <p:txBody>
          <a:bodyPr/>
          <a:lstStyle>
            <a:lvl1pPr marL="0" indent="0">
              <a:buNone/>
              <a:defRPr lang="en-NZ" sz="3200"/>
            </a:lvl1pPr>
          </a:lstStyle>
          <a:p>
            <a:pPr lvl="0"/>
            <a:endParaRPr lang="en-NZ"/>
          </a:p>
        </p:txBody>
      </p:sp>
      <p:pic>
        <p:nvPicPr>
          <p:cNvPr id="5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30C4063B-0C41-E2F6-C5FD-52FE94D8D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881" y="5421943"/>
            <a:ext cx="2006595" cy="20065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F658430-FCDC-B86E-494B-B7819A8058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792800"/>
            <a:ext cx="2960863" cy="3903024"/>
          </a:xfrm>
        </p:spPr>
        <p:txBody>
          <a:bodyPr lIns="0" tIns="90004"/>
          <a:lstStyle>
            <a:lvl1pPr>
              <a:buFont typeface="Franklin Gothic Book" pitchFamily="34"/>
              <a:buChar char="–"/>
              <a:defRPr sz="1600">
                <a:latin typeface="Century Gothic" pitchFamily="34"/>
              </a:defRPr>
            </a:lvl1pPr>
            <a:lvl2pPr marL="228600" lvl="0">
              <a:spcBef>
                <a:spcPts val="1000"/>
              </a:spcBef>
              <a:buFont typeface="Franklin Gothic Book" pitchFamily="34"/>
              <a:buChar char="–"/>
              <a:defRPr sz="1600">
                <a:latin typeface="Century Gothic" pitchFamily="34"/>
              </a:defRPr>
            </a:lvl2pPr>
            <a:lvl3pPr marL="228600" lvl="0">
              <a:spcBef>
                <a:spcPts val="1000"/>
              </a:spcBef>
              <a:buFont typeface="Franklin Gothic Book" pitchFamily="34"/>
              <a:buChar char="–"/>
              <a:defRPr sz="1600">
                <a:latin typeface="Century Gothic" pitchFamily="34"/>
              </a:defRPr>
            </a:lvl3pPr>
          </a:lstStyle>
          <a:p>
            <a:pPr lvl="0"/>
            <a:r>
              <a:rPr lang="en-US"/>
              <a:t>Click to add bullet listing</a:t>
            </a:r>
          </a:p>
          <a:p>
            <a:pPr lvl="0"/>
            <a:r>
              <a:rPr lang="en-US"/>
              <a:t>Click to add bullet listing</a:t>
            </a:r>
          </a:p>
          <a:p>
            <a:pPr lvl="0"/>
            <a:r>
              <a:rPr lang="en-US"/>
              <a:t>Click to add bullet listing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75A366C-47A8-7CC2-06A3-68076900D135}"/>
              </a:ext>
            </a:extLst>
          </p:cNvPr>
          <p:cNvSpPr/>
          <p:nvPr/>
        </p:nvSpPr>
        <p:spPr>
          <a:xfrm>
            <a:off x="773116" y="6067254"/>
            <a:ext cx="2952003" cy="45720"/>
          </a:xfrm>
          <a:prstGeom prst="rect">
            <a:avLst/>
          </a:pr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Slide Number Placeholder 29">
            <a:extLst>
              <a:ext uri="{FF2B5EF4-FFF2-40B4-BE49-F238E27FC236}">
                <a16:creationId xmlns:a16="http://schemas.microsoft.com/office/drawing/2014/main" id="{AB099351-3006-C054-C0C4-2993B97CCC34}"/>
              </a:ext>
            </a:extLst>
          </p:cNvPr>
          <p:cNvSpPr txBox="1"/>
          <p:nvPr/>
        </p:nvSpPr>
        <p:spPr>
          <a:xfrm>
            <a:off x="694185" y="6264865"/>
            <a:ext cx="59542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60A3EB-BAFC-4206-9CD6-177A07DD6653}" type="slidenum">
              <a:t>‹#›</a:t>
            </a:fld>
            <a:endParaRPr lang="en-NZ" sz="14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906568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mall White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42698A-6CC8-503D-4BDE-AC8F43565847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Slide Number Placeholder 29">
            <a:extLst>
              <a:ext uri="{FF2B5EF4-FFF2-40B4-BE49-F238E27FC236}">
                <a16:creationId xmlns:a16="http://schemas.microsoft.com/office/drawing/2014/main" id="{85C298B8-3E54-DEB0-3E90-537DED6A0E46}"/>
              </a:ext>
            </a:extLst>
          </p:cNvPr>
          <p:cNvSpPr txBox="1"/>
          <p:nvPr/>
        </p:nvSpPr>
        <p:spPr>
          <a:xfrm>
            <a:off x="694185" y="6264865"/>
            <a:ext cx="59542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A5FD13-3E52-4E80-81A4-34D9DAB81B3D}" type="slidenum">
              <a:t>‹#›</a:t>
            </a:fld>
            <a:endParaRPr lang="en-NZ" sz="14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D3F548A-8E3B-1529-AD99-335C421B5D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728667"/>
            <a:ext cx="10674348" cy="4609307"/>
          </a:xfrm>
        </p:spPr>
        <p:txBody>
          <a:bodyPr lIns="0" tIns="0" rIns="0" bIns="0" anchor="ctr" anchorCtr="1"/>
          <a:lstStyle>
            <a:lvl1pPr marL="0" indent="0" algn="ctr">
              <a:buNone/>
              <a:defRPr sz="4800">
                <a:latin typeface="Century Gothic" pitchFamily="34"/>
              </a:defRPr>
            </a:lvl1pPr>
          </a:lstStyle>
          <a:p>
            <a:pPr lvl="0"/>
            <a:r>
              <a:rPr lang="en-US"/>
              <a:t>Click to add a </a:t>
            </a:r>
            <a:br>
              <a:rPr lang="en-US"/>
            </a:br>
            <a:r>
              <a:rPr lang="en-US"/>
              <a:t>divider page title</a:t>
            </a:r>
          </a:p>
        </p:txBody>
      </p:sp>
      <p:pic>
        <p:nvPicPr>
          <p:cNvPr id="5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5E97DF20-2395-6E79-A47D-5692115B9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400" y="5460449"/>
            <a:ext cx="2006595" cy="20065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oter Placeholder 57">
            <a:extLst>
              <a:ext uri="{FF2B5EF4-FFF2-40B4-BE49-F238E27FC236}">
                <a16:creationId xmlns:a16="http://schemas.microsoft.com/office/drawing/2014/main" id="{3F6691DF-3B83-22CA-2A40-F2E6F91F92F1}"/>
              </a:ext>
            </a:extLst>
          </p:cNvPr>
          <p:cNvSpPr txBox="1"/>
          <p:nvPr/>
        </p:nvSpPr>
        <p:spPr>
          <a:xfrm>
            <a:off x="1289614" y="6288401"/>
            <a:ext cx="4114800" cy="3319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worksafe.govt.nz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A4FB7D4-5A53-CCD1-DB87-0C5A614467E3}"/>
              </a:ext>
            </a:extLst>
          </p:cNvPr>
          <p:cNvSpPr/>
          <p:nvPr/>
        </p:nvSpPr>
        <p:spPr>
          <a:xfrm>
            <a:off x="773116" y="6067254"/>
            <a:ext cx="10673900" cy="45720"/>
          </a:xfrm>
          <a:prstGeom prst="rect">
            <a:avLst/>
          </a:pr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2517271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str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9C42C-3E92-50D7-68C0-6E4C6C083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4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A29B-180D-A8DF-7025-5AEF76E359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D0E89-667E-7D2B-7C99-D0B33215185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65C7-6ED0-AA7E-E945-A395010317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5D42D3-F21F-4201-86E9-15ECA608DF95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1F619-2614-29EB-54F4-A851767CCF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2F9BA-7FA6-2FB2-9DAA-2E8E4366D4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A1AE7B-B1FD-4D21-B0B4-6798A21110AB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965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6EE78-BA96-40CE-0AB5-2F7BA13478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D8E65-C454-25B9-DCCF-142B6C42050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C8EDA-33AB-3CEF-9E6A-611D86579C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AC3D37-EDC9-4271-B3C6-30AFFDAFDD52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00836-FFE8-7762-3987-8EF529D8D0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86E33-F679-2C9F-200D-19E7A1FF42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78174C-B5DD-414B-A96B-B1ED17159F0B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517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54ED-10CF-D47D-9F4B-B9E9994B81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D019A-B03C-26A8-6C7A-C485D23A15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B7F88-D1E9-68C3-8EA7-689321FAAE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2FC14E-9D31-418E-A8DF-106885C35789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044B9-EA6F-DE06-88AC-3DF27426F3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E7D6B-197E-0199-B585-8A514CEE35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4C6AB6-020C-4CA5-A808-D67638F90B10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737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551C-2127-A854-6DD7-4AACD57D38B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0B99-2EEA-6C4A-0CEC-EB420126098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9C884-4E30-83F5-798F-5CF34D5727B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1AE2E-E6DD-9437-7E64-D52FE568BC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3E372F-BD5D-4B4E-8B21-3E3CA003FFBB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85B1B-1589-42C1-D207-072D930498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C1AE2-D40A-45DD-AFEB-59EC55C6FF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002694-F68E-48E9-9DA3-21F020977193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591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EB59-C3F4-E569-D5FD-2CA0B981B4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F071C-F757-CEEC-A63B-0C0FAFD609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72088-8076-63DA-BCC6-74EF5E0F1FE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7DB28-1B2A-57AF-E82F-671D4124F5F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A066F-F2A9-52FA-A55C-698D1514DA4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77053-3CC3-051F-781D-E597EDE675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6E90BD-B971-4C7D-8DED-653919123F85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8B4551-C839-2A4F-2E35-478AE21C10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3D99F-ACAC-C480-DCDB-544C4BFC84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54DF01-8A34-4036-AE04-12D0AA3EDC36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944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7922-2DCD-8949-90D7-AF13185091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57A17-9377-C582-BDD1-404C6BE70C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7DC623-EBAD-4FF6-8EDA-CBC5762847C7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9BFB5-067A-9C77-ADE4-BEFD082E1E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8AAF3-1BCD-0FCC-32A1-F2A9C340BF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D31856-DC34-453E-821B-D444EFC5E567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465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25D21-52B3-C32C-09B4-A55E689866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4CCB7C-33D9-4BA8-93A4-D01394ADFF41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6E556-D74B-0C42-0DD8-104E7E2505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AA3F3-00A9-252D-CC29-58A5FD3A40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5D2BFD-5B89-42F4-9051-574B0888AB72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30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0695-C359-2DDE-77A3-10349A3265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67E19-6326-3E53-5D6C-5636819CF2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78E4E-1C6A-5D74-6CB1-858870865FA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931AE-7CEC-2737-E200-F06820E2CB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02BF65-D6E8-48BB-925A-BCF4852CE60B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4AD54-727C-AF78-AF36-8FA950ACC2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3891E-BFD5-228B-3A10-F9A81D2052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9D30A5-F6D6-45FD-B3F2-B88A25996F3B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773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EB21-273F-9E2A-6856-A8FD19561E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9E167-BC3A-75A7-A90E-D43544C8441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NZ" sz="3200"/>
            </a:lvl1pPr>
          </a:lstStyle>
          <a:p>
            <a:pPr lvl="0"/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C8599-A686-A745-CCE9-2FDBD20F9FF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E898A-8D39-5D59-A195-A66C460AAA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1F3078-43F0-4080-B708-F46B6F1D2751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8B1BD-F47D-BDFB-AB66-6D5BD557ED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4D83A-991C-6A0C-044F-7CD28E67A7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16C384-B05B-47FC-84B3-D6308D299DA7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146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D2D3C3-F1F3-D5F2-372A-3FACD8C0C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E5FB6-E6A6-102A-B165-39F48C0E3D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1126-AC38-31B6-6A41-5DE6C01D253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E53C21DA-F7D4-43D3-8BDD-EA191CBE3423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D9534-A205-93DA-3EAC-023A4F721D7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0BB07-6A38-918B-1710-5B99E7506EB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B5CA03A3-37B6-46B1-91F1-B0AF29212EA7}" type="slidenum"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3464" y="744959"/>
            <a:ext cx="10515600" cy="933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4" name="MSIPCMContentMarking" descr="{&quot;HashCode&quot;:2043431399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4878469-1FCF-DB25-FD32-21CCC486762D}"/>
              </a:ext>
            </a:extLst>
          </p:cNvPr>
          <p:cNvSpPr txBox="1"/>
          <p:nvPr userDrawn="1"/>
        </p:nvSpPr>
        <p:spPr>
          <a:xfrm>
            <a:off x="0" y="6595656"/>
            <a:ext cx="102010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NZ" sz="1000">
                <a:solidFill>
                  <a:srgbClr val="000000"/>
                </a:solidFill>
                <a:latin typeface="Calibri" panose="020F050202020403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21973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0000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957FC-BB6B-4C63-76E7-82EDA69288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0095C-DE4F-C469-E536-3EF561DD9F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9CEE9-B23A-1FC0-E199-91742BDC42A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936A81D1-A820-472C-B26B-1F1FCD8BA538}" type="datetime1">
              <a:rPr lang="en-NZ"/>
              <a:pPr lvl="0"/>
              <a:t>10/11/2025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75253-9A46-6E12-FDA9-986C06CAD65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10BB8-C8F9-1BFE-0E00-7B17F876CF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D274CE04-5CCF-4F3A-AE1B-6C972F62D32F}" type="slidenum"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safe.govt.nz/topic-and-industry/forestry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5C54064-F649-EF75-41B7-EC715A2C72F6}"/>
              </a:ext>
            </a:extLst>
          </p:cNvPr>
          <p:cNvSpPr txBox="1"/>
          <p:nvPr/>
        </p:nvSpPr>
        <p:spPr>
          <a:xfrm>
            <a:off x="723979" y="830665"/>
            <a:ext cx="10028583" cy="22747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5400" b="1" i="0" u="none" strike="noStrike" kern="1200" cap="none" spc="0" baseline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Safe practice for forestry </a:t>
            </a:r>
            <a:br>
              <a:rPr lang="en-NZ" sz="5400" b="1" i="0" u="none" strike="noStrike" kern="1200" cap="none" spc="0" baseline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</a:br>
            <a:r>
              <a:rPr lang="en-NZ" sz="5400" b="1" i="0" u="none" strike="noStrike" kern="1200" cap="none" spc="0" baseline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and harvesting operations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5400" b="1">
              <a:solidFill>
                <a:srgbClr val="FFFFFF"/>
              </a:solidFill>
              <a:latin typeface="Century Gothic" pitchFamily="34"/>
              <a:ea typeface="Meiryo" pitchFamily="34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4400" i="0" u="none" strike="noStrike" kern="1200" cap="none" spc="0" baseline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Part two: Summary of changes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5C3F3-9AC2-5629-FA75-85A487EEDE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108" y="5484161"/>
            <a:ext cx="999000" cy="999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D618E2-D5DE-8E4F-B49A-BA0C82C33D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98832" y="5781360"/>
            <a:ext cx="3211043" cy="61264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27651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995162-37FD-ED33-3457-FB282F6E2B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3657270" cy="900647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>
                <a:latin typeface="Century Gothic" pitchFamily="34"/>
              </a:rPr>
              <a:t>Part B: General requirements</a:t>
            </a:r>
            <a:endParaRPr lang="en-NZ" sz="2200" b="1">
              <a:latin typeface="Century Gothic" pitchFamily="34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>
              <a:latin typeface="Century Gothic" pitchFamily="34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D3D9C27-0269-2407-E02F-4EDC17CA25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2515358"/>
            <a:ext cx="3430042" cy="3903024"/>
          </a:xfrm>
        </p:spPr>
        <p:txBody>
          <a:bodyPr lIns="0" tIns="90004"/>
          <a:lstStyle/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Workers must be equipped with a good communication system that is: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reliable 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effective </a:t>
            </a:r>
          </a:p>
          <a:p>
            <a:pPr marL="0" lvl="0" indent="0">
              <a:buNone/>
            </a:pPr>
            <a:endParaRPr lang="en-US" sz="1800" u="sng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 b="1">
                <a:latin typeface="Century Gothic" pitchFamily="34"/>
              </a:rPr>
              <a:t>Do not </a:t>
            </a:r>
            <a:r>
              <a:rPr lang="en-US" sz="1800">
                <a:latin typeface="Century Gothic" pitchFamily="34"/>
              </a:rPr>
              <a:t>rely on a worker’s mobile phone.</a:t>
            </a:r>
          </a:p>
        </p:txBody>
      </p:sp>
      <p:pic>
        <p:nvPicPr>
          <p:cNvPr id="4" name="Picture Placeholder 6" descr="A group of cell phones on a table&#10;&#10;AI-generated content may be incorrect.">
            <a:extLst>
              <a:ext uri="{FF2B5EF4-FFF2-40B4-BE49-F238E27FC236}">
                <a16:creationId xmlns:a16="http://schemas.microsoft.com/office/drawing/2014/main" id="{2B730904-A5DE-00E0-3641-0B5201AE5C4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6523" y="0"/>
            <a:ext cx="7701780" cy="6858000"/>
          </a:xfrm>
          <a:solidFill>
            <a:srgbClr val="BFBFBF"/>
          </a:solidFill>
        </p:spPr>
      </p:pic>
      <p:pic>
        <p:nvPicPr>
          <p:cNvPr id="5" name="Graphic 8" descr="Close with solid fill">
            <a:extLst>
              <a:ext uri="{FF2B5EF4-FFF2-40B4-BE49-F238E27FC236}">
                <a16:creationId xmlns:a16="http://schemas.microsoft.com/office/drawing/2014/main" id="{1193B94E-CC38-4FDB-FD9B-9EABAA1DD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9921" y="885861"/>
            <a:ext cx="4020854" cy="40208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F77C72-0341-4CD9-0FDB-BC61CACDBC16}"/>
              </a:ext>
            </a:extLst>
          </p:cNvPr>
          <p:cNvSpPr txBox="1"/>
          <p:nvPr/>
        </p:nvSpPr>
        <p:spPr>
          <a:xfrm>
            <a:off x="704088" y="1434662"/>
            <a:ext cx="2935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latin typeface="Century Gothic" pitchFamily="34"/>
              </a:rPr>
              <a:t>Communication</a:t>
            </a:r>
            <a:endParaRPr lang="en-NZ" sz="2000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8EB4781E-0583-9C9C-3D0F-D9084A0737C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67760" y="0"/>
            <a:ext cx="4122892" cy="6858000"/>
          </a:xfrm>
          <a:solidFill>
            <a:srgbClr val="BFBFBF"/>
          </a:solidFill>
        </p:spPr>
        <p:txBody>
          <a:bodyPr/>
          <a:lstStyle/>
          <a:p>
            <a:endParaRPr lang="en-NZ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E6652833-3E0E-6E74-6B58-56C83DB11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701" y="0"/>
            <a:ext cx="4646295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D16EBCF-8039-2876-8386-273974EA2A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050420" cy="1110767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>
                <a:latin typeface="Century Gothic" pitchFamily="34"/>
              </a:rPr>
              <a:t>Part C: </a:t>
            </a:r>
            <a:r>
              <a:rPr lang="en-US" sz="1800" b="1">
                <a:solidFill>
                  <a:schemeClr val="accent6"/>
                </a:solidFill>
                <a:latin typeface="Century Gothic" pitchFamily="34"/>
              </a:rPr>
              <a:t>(new section)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NZ" sz="2000" b="1" i="1">
                <a:latin typeface="Century Gothic" pitchFamily="34"/>
              </a:rPr>
              <a:t>Site access and preparation of log landings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NZ" sz="1400" b="1">
              <a:latin typeface="Century Gothic" pitchFamily="34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b="1">
              <a:latin typeface="Century Gothic" pitchFamily="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2009A2-3517-FAA5-2884-F16FE62458DB}"/>
              </a:ext>
            </a:extLst>
          </p:cNvPr>
          <p:cNvSpPr txBox="1"/>
          <p:nvPr/>
        </p:nvSpPr>
        <p:spPr>
          <a:xfrm>
            <a:off x="773116" y="1792800"/>
            <a:ext cx="5771125" cy="39030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90004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All construction standards refer to the New Zealand Forest Road Engineering manual.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There is specific guidance on control measures for traffic entering and exiting the forest, such as:</a:t>
            </a:r>
          </a:p>
          <a:p>
            <a:pPr marL="28575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having signage at the entrance to show the correct radio channel</a:t>
            </a:r>
          </a:p>
          <a:p>
            <a:pPr marL="28575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turning lights on</a:t>
            </a:r>
          </a:p>
          <a:p>
            <a:pPr marL="28575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easily accessible road markers at appropriate intervals – so users can call their position on the roads.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9D32D0-B181-1D10-5665-1309890A78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906070" cy="747384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D: Establishment and silviculture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512C5-7A2B-7426-27B7-04DC1B758C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259220"/>
            <a:ext cx="6389690" cy="2407807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1800">
                <a:latin typeface="Century Gothic" pitchFamily="34"/>
              </a:rPr>
              <a:t>The 2025 ACOP now says, under </a:t>
            </a:r>
            <a:r>
              <a:rPr lang="en-US" sz="1800" i="1">
                <a:latin typeface="Century Gothic" pitchFamily="34"/>
              </a:rPr>
              <a:t>17.1.7 Safe practice with brush cutters</a:t>
            </a:r>
            <a:r>
              <a:rPr lang="en-US" sz="1800">
                <a:latin typeface="Century Gothic" pitchFamily="34"/>
              </a:rPr>
              <a:t>: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>
                <a:latin typeface="Century Gothic" pitchFamily="34"/>
              </a:rPr>
              <a:t>‘</a:t>
            </a:r>
            <a:r>
              <a:rPr lang="en-US" sz="1800">
                <a:latin typeface="Century Gothic" pitchFamily="34"/>
              </a:rPr>
              <a:t>Make sure that all safety features are fitted and in working order’.</a:t>
            </a:r>
          </a:p>
        </p:txBody>
      </p:sp>
      <p:pic>
        <p:nvPicPr>
          <p:cNvPr id="4" name="Picture Placeholder 10" descr="A close up of a pine tree&#10;&#10;AI-generated content may be incorrect.">
            <a:extLst>
              <a:ext uri="{FF2B5EF4-FFF2-40B4-BE49-F238E27FC236}">
                <a16:creationId xmlns:a16="http://schemas.microsoft.com/office/drawing/2014/main" id="{D96352DE-74FE-BD9C-1D13-DEB31862CF5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13">
            <a:off x="6700842" y="1366836"/>
            <a:ext cx="6858000" cy="4124328"/>
          </a:xfrm>
          <a:solidFill>
            <a:srgbClr val="BFBFBF"/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80CA72-E59F-6181-CE02-DD0C5696AF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2"/>
            <a:ext cx="6906070" cy="1138575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D: Establishment and silviculture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2000" b="1" i="1">
                <a:latin typeface="Century Gothic" pitchFamily="34"/>
              </a:rPr>
              <a:t>Manual handling practices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4EE9A-3F1C-B9D0-CB24-A6D2F16F63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7471" y="2063892"/>
            <a:ext cx="6389690" cy="1761884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1800" dirty="0">
                <a:latin typeface="Century Gothic" pitchFamily="34"/>
              </a:rPr>
              <a:t>This section describes how to manage risks relating to sprains and strains.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1800" dirty="0">
                <a:latin typeface="Century Gothic" pitchFamily="34"/>
              </a:rPr>
              <a:t>The guidance describes pruning from a ladder.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1800" dirty="0">
                <a:latin typeface="Century Gothic" pitchFamily="34"/>
              </a:rPr>
              <a:t>The regulations </a:t>
            </a:r>
            <a:r>
              <a:rPr lang="en-US" sz="1800" u="sng" dirty="0">
                <a:latin typeface="Century Gothic" pitchFamily="34"/>
              </a:rPr>
              <a:t>require</a:t>
            </a:r>
            <a:r>
              <a:rPr lang="en-US" sz="1800" dirty="0">
                <a:latin typeface="Century Gothic" pitchFamily="34"/>
              </a:rPr>
              <a:t> that where a worker could fall more than 3 </a:t>
            </a:r>
            <a:r>
              <a:rPr lang="en-US" sz="1800" dirty="0" err="1">
                <a:latin typeface="Century Gothic" pitchFamily="34"/>
              </a:rPr>
              <a:t>metres</a:t>
            </a:r>
            <a:r>
              <a:rPr lang="en-US" sz="1800" dirty="0">
                <a:latin typeface="Century Gothic" pitchFamily="34"/>
              </a:rPr>
              <a:t>, the employers must so far as reasonably practicable, provide a means to </a:t>
            </a:r>
            <a:br>
              <a:rPr lang="en-US" sz="1800" dirty="0">
                <a:latin typeface="Century Gothic" pitchFamily="34"/>
              </a:rPr>
            </a:br>
            <a:r>
              <a:rPr lang="en-US" sz="1800" dirty="0">
                <a:latin typeface="Century Gothic" pitchFamily="34"/>
              </a:rPr>
              <a:t>prevent falling.</a:t>
            </a:r>
          </a:p>
        </p:txBody>
      </p:sp>
      <p:pic>
        <p:nvPicPr>
          <p:cNvPr id="4" name="Picture Placeholder 11" descr="A person cutting a tree&#10;&#10;AI-generated content may be incorrect.">
            <a:extLst>
              <a:ext uri="{FF2B5EF4-FFF2-40B4-BE49-F238E27FC236}">
                <a16:creationId xmlns:a16="http://schemas.microsoft.com/office/drawing/2014/main" id="{C1339066-F1A7-8F34-F598-5EDEC65114A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7760" y="0"/>
            <a:ext cx="4122892" cy="6858000"/>
          </a:xfrm>
          <a:solidFill>
            <a:srgbClr val="BFBFBF"/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9ABE68-AC0A-7C4C-D281-2A14D355C7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906070" cy="747384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E: Mobile plant and harvesting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729EB-C713-9B25-7C8D-1494E2025E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1457178"/>
            <a:ext cx="6389690" cy="2445517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1800">
                <a:latin typeface="Century Gothic" pitchFamily="34"/>
              </a:rPr>
              <a:t>This section covers: 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mobile plant </a:t>
            </a:r>
            <a:endParaRPr lang="en-US" sz="1800">
              <a:latin typeface="Century Gothic" pitchFamily="34"/>
            </a:endParaRP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mechanised felling</a:t>
            </a:r>
            <a:endParaRPr lang="en-US" sz="1800">
              <a:latin typeface="Century Gothic" pitchFamily="34"/>
            </a:endParaRP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winch-assisted harvesting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 felling including machine-assisted felling</a:t>
            </a:r>
            <a:endParaRPr lang="en-US" sz="1800">
              <a:latin typeface="Century Gothic" pitchFamily="34"/>
            </a:endParaRP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cable logging including manual breaking out.</a:t>
            </a:r>
          </a:p>
        </p:txBody>
      </p:sp>
      <p:pic>
        <p:nvPicPr>
          <p:cNvPr id="4" name="Picture Placeholder 18" descr="A forest with trees and bushes&#10;&#10;AI-generated content may be incorrect.">
            <a:extLst>
              <a:ext uri="{FF2B5EF4-FFF2-40B4-BE49-F238E27FC236}">
                <a16:creationId xmlns:a16="http://schemas.microsoft.com/office/drawing/2014/main" id="{4D61812A-F23F-3ED6-FE8B-890E0F4FB2A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7760" y="0"/>
            <a:ext cx="4122892" cy="6858000"/>
          </a:xfrm>
          <a:solidFill>
            <a:srgbClr val="BFBFBF"/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D4903-947E-816C-C2EE-7DFEB512BD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906070" cy="747384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E: Mobile plant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29A13-4B71-72CF-8032-652E8EF4D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1667115"/>
            <a:ext cx="6389690" cy="1761884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1800">
                <a:latin typeface="Century Gothic" pitchFamily="34"/>
              </a:rPr>
              <a:t>There is updated information on protective structures </a:t>
            </a:r>
            <a:br>
              <a:rPr lang="en-US" sz="1800">
                <a:latin typeface="Century Gothic" pitchFamily="34"/>
              </a:rPr>
            </a:br>
            <a:r>
              <a:rPr lang="en-US" sz="1800">
                <a:latin typeface="Century Gothic" pitchFamily="34"/>
              </a:rPr>
              <a:t>on mobile plant.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1800">
                <a:latin typeface="Century Gothic" pitchFamily="34"/>
              </a:rPr>
              <a:t>It is recommended that the standard for polycarbonate windshields is 32mm for the front shield of a harvester </a:t>
            </a:r>
            <a:br>
              <a:rPr lang="en-US" sz="1800">
                <a:latin typeface="Century Gothic" pitchFamily="34"/>
              </a:rPr>
            </a:br>
            <a:r>
              <a:rPr lang="en-US" sz="1800">
                <a:latin typeface="Century Gothic" pitchFamily="34"/>
              </a:rPr>
              <a:t>or processor.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200">
              <a:latin typeface="Century Gothic" pitchFamily="34"/>
            </a:endParaRPr>
          </a:p>
        </p:txBody>
      </p:sp>
      <p:pic>
        <p:nvPicPr>
          <p:cNvPr id="4" name="Picture Placeholder 6" descr="A yellow crane lifting logs&#10;&#10;AI-generated content may be incorrect.">
            <a:extLst>
              <a:ext uri="{FF2B5EF4-FFF2-40B4-BE49-F238E27FC236}">
                <a16:creationId xmlns:a16="http://schemas.microsoft.com/office/drawing/2014/main" id="{348AE01E-0C52-AF09-B6A0-CAF9BC9921E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7760" y="0"/>
            <a:ext cx="4122892" cy="6858000"/>
          </a:xfrm>
          <a:solidFill>
            <a:srgbClr val="BFBFBF"/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6FCC3D-994B-E343-14C4-F4DDA19F95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906070" cy="747384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E: Mobile plant and harvesting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20CCE-8D71-26D4-3820-1549D2CB6A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1476033"/>
            <a:ext cx="6389690" cy="4208324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1800">
                <a:latin typeface="Century Gothic" pitchFamily="34"/>
              </a:rPr>
              <a:t>There is a strengthened section on emergency exits.</a:t>
            </a:r>
            <a:br>
              <a:rPr lang="en-US" sz="1800">
                <a:latin typeface="Century Gothic" pitchFamily="34"/>
              </a:rPr>
            </a:b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There </a:t>
            </a:r>
            <a:r>
              <a:rPr lang="en-US" sz="1800" b="1">
                <a:latin typeface="Century Gothic" pitchFamily="34"/>
              </a:rPr>
              <a:t>must</a:t>
            </a:r>
            <a:r>
              <a:rPr lang="en-US" sz="1800">
                <a:latin typeface="Century Gothic" pitchFamily="34"/>
              </a:rPr>
              <a:t> be at least two emergency exits: 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able to be manually opened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not blocked or hindered by protective structures.</a:t>
            </a:r>
          </a:p>
          <a:p>
            <a:pPr lvl="0">
              <a:buFont typeface="Franklin Gothic Book" pitchFamily="34"/>
              <a:buChar char="–"/>
            </a:pP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There </a:t>
            </a:r>
            <a:r>
              <a:rPr lang="en-US" sz="1800" b="1">
                <a:latin typeface="Century Gothic" pitchFamily="34"/>
              </a:rPr>
              <a:t>must</a:t>
            </a:r>
            <a:r>
              <a:rPr lang="en-US" sz="1800">
                <a:latin typeface="Century Gothic" pitchFamily="34"/>
              </a:rPr>
              <a:t> be tools in the cab to activate emergency exits.</a:t>
            </a:r>
            <a:br>
              <a:rPr lang="en-US" sz="1800">
                <a:latin typeface="Century Gothic" pitchFamily="34"/>
              </a:rPr>
            </a:b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Training for operators should include checking: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knowledge and use of emergency exits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capability to use emergency exits.</a:t>
            </a:r>
          </a:p>
          <a:p>
            <a:pPr lvl="0">
              <a:buFont typeface="Franklin Gothic Book" pitchFamily="34"/>
              <a:buChar char="–"/>
            </a:pPr>
            <a:endParaRPr lang="en-US" sz="1600">
              <a:latin typeface="Century Gothic" pitchFamily="34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US" sz="2200">
              <a:latin typeface="Century Gothic" pitchFamily="34"/>
            </a:endParaRPr>
          </a:p>
        </p:txBody>
      </p:sp>
      <p:pic>
        <p:nvPicPr>
          <p:cNvPr id="4" name="Picture Placeholder 11" descr="A machine lifting logs in a forest&#10;&#10;AI-generated content may be incorrect.">
            <a:extLst>
              <a:ext uri="{FF2B5EF4-FFF2-40B4-BE49-F238E27FC236}">
                <a16:creationId xmlns:a16="http://schemas.microsoft.com/office/drawing/2014/main" id="{6FE1B183-3B62-C412-D820-B3F9D0D39B7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9104" y="0"/>
            <a:ext cx="4122892" cy="6858000"/>
          </a:xfrm>
          <a:solidFill>
            <a:srgbClr val="BFBFBF"/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5F8335-B548-42E0-5427-F5338BB009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906070" cy="747384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E: Mobile plant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AF7FF-3ABE-1D14-652C-1A75C87FA7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259220"/>
            <a:ext cx="6389690" cy="1492950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endParaRPr lang="en-US" sz="2200">
              <a:latin typeface="Century Gothic" pitchFamily="34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1800">
                <a:latin typeface="Century Gothic" pitchFamily="34"/>
              </a:rPr>
              <a:t>There has to be a process to manage the risk of water entering the cab, if the plant is operating near water.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This includes the suitability of emergency exits able to be manually opened.</a:t>
            </a:r>
            <a:br>
              <a:rPr lang="en-US" sz="1800">
                <a:latin typeface="Century Gothic" pitchFamily="34"/>
              </a:rPr>
            </a:b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Consider a supplementary breathing system.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200">
              <a:latin typeface="Century Gothic" pitchFamily="34"/>
            </a:endParaRPr>
          </a:p>
        </p:txBody>
      </p:sp>
      <p:pic>
        <p:nvPicPr>
          <p:cNvPr id="4" name="Picture Placeholder 10" descr="A truck driving down a road in a forest&#10;&#10;AI-generated content may be incorrect.">
            <a:extLst>
              <a:ext uri="{FF2B5EF4-FFF2-40B4-BE49-F238E27FC236}">
                <a16:creationId xmlns:a16="http://schemas.microsoft.com/office/drawing/2014/main" id="{9932B837-73EE-0812-81FF-9EF3560E1CA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7760" y="0"/>
            <a:ext cx="4122892" cy="6858000"/>
          </a:xfrm>
          <a:solidFill>
            <a:srgbClr val="BFBFBF"/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0E898-A0A4-12A5-7716-C152A4E330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906070" cy="747384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E: Mobile plant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6254C-331A-21FF-36BB-3960FC6E56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259220"/>
            <a:ext cx="6193295" cy="3275069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endParaRPr lang="en-US" sz="2200" dirty="0">
              <a:latin typeface="Century Gothic" pitchFamily="34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1800" dirty="0">
                <a:latin typeface="Century Gothic" pitchFamily="34"/>
              </a:rPr>
              <a:t>Plant should have a fire suppression system in the</a:t>
            </a:r>
            <a:br>
              <a:rPr lang="en-US" sz="1800" dirty="0">
                <a:latin typeface="Century Gothic" pitchFamily="34"/>
              </a:rPr>
            </a:br>
            <a:r>
              <a:rPr lang="en-US" sz="1800" dirty="0">
                <a:latin typeface="Century Gothic" pitchFamily="34"/>
              </a:rPr>
              <a:t>engine bay.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1800" dirty="0">
                <a:latin typeface="Century Gothic" pitchFamily="34"/>
              </a:rPr>
              <a:t>There is a new section on safe procedures for </a:t>
            </a:r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maintaining and repairing mobile plant, including an example Statement of Practice (SOP) for managing </a:t>
            </a:r>
            <a:r>
              <a:rPr lang="en-US" sz="1800" dirty="0">
                <a:latin typeface="Century Gothic" pitchFamily="34"/>
              </a:rPr>
              <a:t>risks while repairing.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200" dirty="0">
              <a:latin typeface="Century Gothic" pitchFamily="34"/>
            </a:endParaRPr>
          </a:p>
        </p:txBody>
      </p:sp>
      <p:pic>
        <p:nvPicPr>
          <p:cNvPr id="4" name="Picture Placeholder 15" descr="A truck carrying logs on a road&#10;&#10;AI-generated content may be incorrect.">
            <a:extLst>
              <a:ext uri="{FF2B5EF4-FFF2-40B4-BE49-F238E27FC236}">
                <a16:creationId xmlns:a16="http://schemas.microsoft.com/office/drawing/2014/main" id="{E7A44FD8-1945-698A-5262-394445D3833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7760" y="0"/>
            <a:ext cx="4122892" cy="6858000"/>
          </a:xfrm>
          <a:solidFill>
            <a:srgbClr val="BFBFBF"/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4" descr="A close-up of a risk assessment form&#10;&#10;AI-generated content may be incorrect.">
            <a:extLst>
              <a:ext uri="{FF2B5EF4-FFF2-40B4-BE49-F238E27FC236}">
                <a16:creationId xmlns:a16="http://schemas.microsoft.com/office/drawing/2014/main" id="{27FCD94D-7C5A-54C0-2655-B85EC12C4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420" y="1384242"/>
            <a:ext cx="7050892" cy="40895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70025D2-2EB4-4D8F-A893-158A1C8215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792800"/>
            <a:ext cx="3625148" cy="3903024"/>
          </a:xfrm>
        </p:spPr>
        <p:txBody>
          <a:bodyPr lIns="0" tIns="90004"/>
          <a:lstStyle/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There is reinforced guidance on machine-worker separation distances.</a:t>
            </a: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There is guidance on: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chain-shot separation distances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determining a machine’s slope limits. </a:t>
            </a: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It is recommended that </a:t>
            </a:r>
            <a:r>
              <a:rPr lang="en-US" sz="1800" i="1" err="1">
                <a:latin typeface="Century Gothic" pitchFamily="34"/>
              </a:rPr>
              <a:t>SafeTree’s</a:t>
            </a:r>
            <a:r>
              <a:rPr lang="en-US" sz="1800" i="1">
                <a:latin typeface="Century Gothic" pitchFamily="34"/>
              </a:rPr>
              <a:t> slope risk assessment tool </a:t>
            </a:r>
            <a:r>
              <a:rPr lang="en-US" sz="1800">
                <a:latin typeface="Century Gothic" pitchFamily="34"/>
              </a:rPr>
              <a:t>is used.</a:t>
            </a:r>
          </a:p>
          <a:p>
            <a:pPr lvl="0">
              <a:buFont typeface="Franklin Gothic Book" pitchFamily="34"/>
              <a:buChar char="–"/>
            </a:pPr>
            <a:endParaRPr lang="en-US" sz="1600">
              <a:latin typeface="Century Gothic" pitchFamily="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0BB65-276B-ED82-CB20-C8C1D54127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2" y="617073"/>
            <a:ext cx="5322537" cy="888037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>
                <a:latin typeface="Century Gothic" pitchFamily="34"/>
              </a:rPr>
              <a:t>Part E: </a:t>
            </a:r>
            <a:r>
              <a:rPr lang="en-US" sz="2200" b="1" err="1">
                <a:latin typeface="Century Gothic" pitchFamily="34"/>
              </a:rPr>
              <a:t>Mechanised</a:t>
            </a:r>
            <a:r>
              <a:rPr lang="en-US" sz="2200" b="1">
                <a:latin typeface="Century Gothic" pitchFamily="34"/>
              </a:rPr>
              <a:t> felling</a:t>
            </a:r>
            <a:endParaRPr lang="en-NZ" sz="3200" b="1">
              <a:latin typeface="Century Gothic" pitchFamily="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5B82640-2758-1B0F-5BB8-778F3689EB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3" r="2773"/>
          <a:stretch/>
        </p:blipFill>
        <p:spPr>
          <a:xfrm>
            <a:off x="573088" y="844550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07EB6C-427B-215E-843C-685FFAF01A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21710" y="909895"/>
            <a:ext cx="4326577" cy="4808280"/>
          </a:xfrm>
        </p:spPr>
        <p:txBody>
          <a:bodyPr>
            <a:normAutofit fontScale="92500"/>
          </a:bodyPr>
          <a:lstStyle/>
          <a:p>
            <a:r>
              <a:rPr lang="en-US">
                <a:latin typeface="Century Gothic" panose="020B0502020202020204" pitchFamily="34" charset="0"/>
              </a:rPr>
              <a:t>WorkSafe has new guidance for forestry businesses and workers: the </a:t>
            </a:r>
            <a:r>
              <a:rPr lang="en-US" b="1">
                <a:latin typeface="Century Gothic" panose="020B0502020202020204" pitchFamily="34" charset="0"/>
              </a:rPr>
              <a:t>Approved Code of Practice for Forestry and Harvesting Operations </a:t>
            </a:r>
            <a:r>
              <a:rPr lang="en-US">
                <a:latin typeface="Century Gothic" panose="020B0502020202020204" pitchFamily="34" charset="0"/>
              </a:rPr>
              <a:t>(ACOP) and the </a:t>
            </a:r>
            <a:r>
              <a:rPr lang="en-US" b="1">
                <a:latin typeface="Century Gothic" panose="020B0502020202020204" pitchFamily="34" charset="0"/>
              </a:rPr>
              <a:t>Good Practice Guidelines for Managing a Safe and Healthy Small Forest Harvest</a:t>
            </a:r>
            <a:r>
              <a:rPr lang="en-US">
                <a:latin typeface="Century Gothic" panose="020B0502020202020204" pitchFamily="34" charset="0"/>
              </a:rPr>
              <a:t> (GPG).</a:t>
            </a:r>
          </a:p>
          <a:p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</a:rPr>
              <a:t>The guidance is aimed at businesses, as it sets out what they need to do under health and safety law – but it’s good for everyone.</a:t>
            </a:r>
          </a:p>
          <a:p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</a:rPr>
              <a:t>The 2025 version of the ACOP includes additional guidance with a stronger focus on what workers need to keep safe on site.   </a:t>
            </a:r>
          </a:p>
          <a:p>
            <a:endParaRPr lang="en-US">
              <a:latin typeface="Century Gothic" panose="020B0502020202020204" pitchFamily="34" charset="0"/>
            </a:endParaRPr>
          </a:p>
          <a:p>
            <a:r>
              <a:rPr lang="en-US" sz="2200" b="1">
                <a:latin typeface="Century Gothic" panose="020B0502020202020204" pitchFamily="34" charset="0"/>
              </a:rPr>
              <a:t>Read on for a summary of the technical changes to the guidance. </a:t>
            </a:r>
          </a:p>
          <a:p>
            <a:endParaRPr lang="en-NZ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48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91BA92-2117-1BD7-27A4-675613CD46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259220"/>
            <a:ext cx="6389690" cy="1492950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endParaRPr lang="en-US" sz="2200">
              <a:latin typeface="Century Gothic" pitchFamily="34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US" sz="2200">
              <a:latin typeface="Century Gothic" pitchFamily="34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9C52E04-1C84-7580-7EC3-758CF29AC5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695754"/>
            <a:ext cx="6389690" cy="3903024"/>
          </a:xfrm>
        </p:spPr>
        <p:txBody>
          <a:bodyPr lIns="0" tIns="90004"/>
          <a:lstStyle/>
          <a:p>
            <a:pPr marL="0" lvl="0" indent="0">
              <a:lnSpc>
                <a:spcPct val="110000"/>
              </a:lnSpc>
              <a:buNone/>
            </a:pPr>
            <a:r>
              <a:rPr lang="en-US" sz="1900">
                <a:latin typeface="Century Gothic" pitchFamily="34"/>
              </a:rPr>
              <a:t>PCBUs operating plant using a winch-assist anchoring system need </a:t>
            </a:r>
            <a:r>
              <a:rPr lang="en-US" sz="1900" b="1">
                <a:latin typeface="Century Gothic" pitchFamily="34"/>
              </a:rPr>
              <a:t>OEM or CPEng. Certification </a:t>
            </a:r>
            <a:r>
              <a:rPr lang="en-US" sz="1800">
                <a:latin typeface="Century Gothic" pitchFamily="34"/>
              </a:rPr>
              <a:t>to determine that the winch-assist steep slope harvesting system is: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designed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tested 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demonstrated to be safe.</a:t>
            </a:r>
          </a:p>
          <a:p>
            <a:pPr lvl="0">
              <a:buFont typeface="Franklin Gothic Book" pitchFamily="34"/>
              <a:buChar char="–"/>
            </a:pP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All winch-assist and mobile tail-holds should a have a movement alarm, to warn if the anchor moves, which immediately alerts the operator.</a:t>
            </a:r>
          </a:p>
          <a:p>
            <a:pPr marL="0" lvl="0" indent="0">
              <a:buNone/>
            </a:pPr>
            <a:endParaRPr lang="en-US" sz="1600">
              <a:latin typeface="Century Gothic" pitchFamily="34"/>
            </a:endParaRPr>
          </a:p>
        </p:txBody>
      </p:sp>
      <p:pic>
        <p:nvPicPr>
          <p:cNvPr id="4" name="Picture Placeholder 16" descr="Close-up of a blue circle with white text&#10;&#10;AI-generated content may be incorrect.">
            <a:extLst>
              <a:ext uri="{FF2B5EF4-FFF2-40B4-BE49-F238E27FC236}">
                <a16:creationId xmlns:a16="http://schemas.microsoft.com/office/drawing/2014/main" id="{AD057F05-A192-0034-545C-0DF175A725A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28231" r="28231"/>
          <a:stretch>
            <a:fillRect/>
          </a:stretch>
        </p:blipFill>
        <p:spPr>
          <a:xfrm>
            <a:off x="8067760" y="0"/>
            <a:ext cx="4122892" cy="6858000"/>
          </a:xfrm>
          <a:solidFill>
            <a:srgbClr val="BFBFBF"/>
          </a:solidFill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8F1B5D-9884-42B4-46AD-66842AA63D69}"/>
              </a:ext>
            </a:extLst>
          </p:cNvPr>
          <p:cNvSpPr txBox="1"/>
          <p:nvPr/>
        </p:nvSpPr>
        <p:spPr>
          <a:xfrm>
            <a:off x="773116" y="732736"/>
            <a:ext cx="6132304" cy="5375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Part E: Mechanised felling</a:t>
            </a:r>
            <a:endParaRPr lang="en-NZ" sz="32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0" marR="0" lvl="0" indent="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32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379D9F-E79F-4992-729C-F4C7F6FFDC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699113"/>
            <a:ext cx="6804160" cy="747384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E: Manual tree felling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DE98CA6-5EB4-CB88-CE77-5C18896A69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792800"/>
            <a:ext cx="5322886" cy="3903024"/>
          </a:xfrm>
        </p:spPr>
        <p:txBody>
          <a:bodyPr lIns="0" tIns="90004"/>
          <a:lstStyle/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There is much more detailed guidance on manual tree felling.</a:t>
            </a:r>
            <a:endParaRPr lang="en-US" sz="1800" b="1">
              <a:latin typeface="Century Gothic" pitchFamily="34"/>
            </a:endParaRPr>
          </a:p>
          <a:p>
            <a:pPr marL="0" lvl="0" indent="0">
              <a:buNone/>
            </a:pP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All dangerous and wind-affected trees should be felled by machine where practicable.</a:t>
            </a:r>
          </a:p>
          <a:p>
            <a:pPr marL="0" lvl="0" indent="0">
              <a:buNone/>
            </a:pP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Under the section on PPE, it includes as industry best-practice that workers’ high-vis helmets meet </a:t>
            </a:r>
            <a:r>
              <a:rPr lang="en-US" sz="1800" err="1">
                <a:latin typeface="Century Gothic" pitchFamily="34"/>
              </a:rPr>
              <a:t>recognised</a:t>
            </a:r>
            <a:r>
              <a:rPr lang="en-US" sz="1800">
                <a:latin typeface="Century Gothic" pitchFamily="34"/>
              </a:rPr>
              <a:t> industry standards.</a:t>
            </a:r>
          </a:p>
          <a:p>
            <a:pPr marL="0" lvl="0" indent="0">
              <a:buNone/>
            </a:pPr>
            <a:endParaRPr lang="en-US" sz="1600" b="1">
              <a:latin typeface="Century Gothic" pitchFamily="34"/>
            </a:endParaRPr>
          </a:p>
          <a:p>
            <a:pPr marL="0" lvl="0" indent="0">
              <a:buNone/>
            </a:pPr>
            <a:br>
              <a:rPr lang="en-US" sz="1600">
                <a:latin typeface="Century Gothic" pitchFamily="34"/>
              </a:rPr>
            </a:br>
            <a:endParaRPr lang="en-US" sz="1600">
              <a:latin typeface="Century Gothic" pitchFamily="34"/>
            </a:endParaRPr>
          </a:p>
          <a:p>
            <a:pPr marL="0" lvl="0" indent="0">
              <a:buNone/>
            </a:pPr>
            <a:endParaRPr lang="en-US" sz="1600">
              <a:latin typeface="Century Gothic" pitchFamily="34"/>
            </a:endParaRPr>
          </a:p>
          <a:p>
            <a:pPr marL="0" lvl="0" indent="0">
              <a:buNone/>
            </a:pPr>
            <a:endParaRPr lang="en-US" sz="1600">
              <a:latin typeface="Century Gothic" pitchFamily="34"/>
            </a:endParaRPr>
          </a:p>
        </p:txBody>
      </p:sp>
      <p:pic>
        <p:nvPicPr>
          <p:cNvPr id="6" name="Picture 5" descr="A green field with trees&#10;&#10;AI-generated content may be incorrect.">
            <a:extLst>
              <a:ext uri="{FF2B5EF4-FFF2-40B4-BE49-F238E27FC236}">
                <a16:creationId xmlns:a16="http://schemas.microsoft.com/office/drawing/2014/main" id="{E85F88D1-EBF6-52F8-F0C6-CEC364187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778" y="0"/>
            <a:ext cx="46002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E2332F-C0C3-7419-7D7D-7BA4900883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906070" cy="747384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E: Manual tree felling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BA45F-2ABA-2AFA-CF4A-A977EB18C9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259220"/>
            <a:ext cx="6389690" cy="1492950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endParaRPr lang="en-US" sz="2200">
              <a:latin typeface="Century Gothic" pitchFamily="34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US" sz="2200">
              <a:latin typeface="Century Gothic" pitchFamily="34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8D5ADEB-A6C5-B869-2845-F044809E9B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840266"/>
            <a:ext cx="5322886" cy="3903024"/>
          </a:xfrm>
        </p:spPr>
        <p:txBody>
          <a:bodyPr lIns="0" tIns="90004"/>
          <a:lstStyle/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Workers should have a lone worker </a:t>
            </a:r>
            <a:br>
              <a:rPr lang="en-US" sz="1800">
                <a:latin typeface="Century Gothic" pitchFamily="34"/>
              </a:rPr>
            </a:br>
            <a:r>
              <a:rPr lang="en-US" sz="1800">
                <a:latin typeface="Century Gothic" pitchFamily="34"/>
              </a:rPr>
              <a:t>(‘man down’) device or radio equivalent.</a:t>
            </a: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It is industry best practice that all fallers and observers carry RT.</a:t>
            </a: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All fallers and observers should have RT-enabled hearing protection.</a:t>
            </a: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An observer should be available on site and used when a faller is uncertain or in a high-risk situation.</a:t>
            </a:r>
          </a:p>
          <a:p>
            <a:pPr marL="0" lvl="0" indent="0">
              <a:buNone/>
            </a:pPr>
            <a:endParaRPr lang="en-US" sz="1600" b="1">
              <a:latin typeface="Century Gothic" pitchFamily="34"/>
            </a:endParaRPr>
          </a:p>
          <a:p>
            <a:pPr marL="0" lvl="0" indent="0">
              <a:buNone/>
            </a:pPr>
            <a:br>
              <a:rPr lang="en-US" sz="1600">
                <a:latin typeface="Century Gothic" pitchFamily="34"/>
              </a:rPr>
            </a:br>
            <a:endParaRPr lang="en-US" sz="1600">
              <a:latin typeface="Century Gothic" pitchFamily="34"/>
            </a:endParaRPr>
          </a:p>
          <a:p>
            <a:pPr marL="0" lvl="0" indent="0">
              <a:buNone/>
            </a:pPr>
            <a:endParaRPr lang="en-US" sz="1600">
              <a:latin typeface="Century Gothic" pitchFamily="34"/>
            </a:endParaRPr>
          </a:p>
          <a:p>
            <a:pPr marL="0" lvl="0" indent="0">
              <a:buNone/>
            </a:pPr>
            <a:endParaRPr lang="en-US" sz="1600">
              <a:latin typeface="Century Gothic" pitchFamily="34"/>
            </a:endParaRPr>
          </a:p>
        </p:txBody>
      </p:sp>
      <p:pic>
        <p:nvPicPr>
          <p:cNvPr id="5" name="Picture Placeholder 6" descr="A person in a reflective vest&#10;&#10;AI-generated content may be incorrect.">
            <a:extLst>
              <a:ext uri="{FF2B5EF4-FFF2-40B4-BE49-F238E27FC236}">
                <a16:creationId xmlns:a16="http://schemas.microsoft.com/office/drawing/2014/main" id="{F1F218F2-2251-81AA-6909-3C916781D1E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00"/>
          <a:stretch>
            <a:fillRect/>
          </a:stretch>
        </p:blipFill>
        <p:spPr>
          <a:xfrm>
            <a:off x="8069104" y="-171450"/>
            <a:ext cx="4122892" cy="7029449"/>
          </a:xfrm>
          <a:solidFill>
            <a:srgbClr val="BFBFBF"/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9076BB-F0A6-157A-F952-B3AF6D30AD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906070" cy="747384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E: Manual tree felling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6DA60-9CBC-6306-381E-917D6301B5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259220"/>
            <a:ext cx="6389690" cy="1492950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endParaRPr lang="en-US" sz="2200">
              <a:latin typeface="Century Gothic" pitchFamily="34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US" sz="2200">
              <a:latin typeface="Century Gothic" pitchFamily="34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75D23F4-0B0F-FF94-A428-FFCEDCBB39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792800"/>
            <a:ext cx="10966600" cy="3903024"/>
          </a:xfrm>
        </p:spPr>
        <p:txBody>
          <a:bodyPr lIns="0" tIns="90004"/>
          <a:lstStyle/>
          <a:p>
            <a:pPr marL="0" lvl="0" indent="0">
              <a:buNone/>
            </a:pPr>
            <a:r>
              <a:rPr lang="en-US" sz="1800" dirty="0">
                <a:latin typeface="Century Gothic" pitchFamily="34"/>
              </a:rPr>
              <a:t>Observers should be skilled in </a:t>
            </a:r>
            <a:r>
              <a:rPr lang="en-US" sz="1800" dirty="0" err="1">
                <a:latin typeface="Century Gothic" pitchFamily="34"/>
              </a:rPr>
              <a:t>recognising</a:t>
            </a:r>
            <a:r>
              <a:rPr lang="en-US" sz="1800" dirty="0">
                <a:latin typeface="Century Gothic" pitchFamily="34"/>
              </a:rPr>
              <a:t> and managing risk.</a:t>
            </a:r>
          </a:p>
          <a:p>
            <a:pPr marL="0" lvl="0" indent="0">
              <a:buNone/>
            </a:pPr>
            <a:r>
              <a:rPr lang="en-US" sz="1800" dirty="0">
                <a:latin typeface="Century Gothic" pitchFamily="34"/>
              </a:rPr>
              <a:t>This differs from the previous requirement of having a specific qualification. </a:t>
            </a:r>
          </a:p>
          <a:p>
            <a:pPr marL="0" lvl="0" indent="0">
              <a:buNone/>
            </a:pPr>
            <a:endParaRPr lang="en-US" sz="1800" b="1" dirty="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2000" b="1" i="1" dirty="0">
                <a:latin typeface="Century Gothic" pitchFamily="34"/>
              </a:rPr>
              <a:t>Managing the risk of felling dead trees</a:t>
            </a:r>
          </a:p>
          <a:p>
            <a:pPr marL="0" lvl="0" indent="0">
              <a:buNone/>
            </a:pPr>
            <a:r>
              <a:rPr lang="en-US" sz="1800" dirty="0">
                <a:latin typeface="Century Gothic" pitchFamily="34"/>
              </a:rPr>
              <a:t>The guidance is that dead trees should be identified before the faller begins working </a:t>
            </a:r>
            <a:br>
              <a:rPr lang="en-US" sz="1800" dirty="0">
                <a:latin typeface="Century Gothic" pitchFamily="34"/>
              </a:rPr>
            </a:br>
            <a:r>
              <a:rPr lang="en-US" sz="1800" dirty="0">
                <a:latin typeface="Century Gothic" pitchFamily="34"/>
              </a:rPr>
              <a:t>the area.</a:t>
            </a:r>
          </a:p>
          <a:p>
            <a:pPr marL="0" lvl="0" indent="0">
              <a:buNone/>
            </a:pPr>
            <a:r>
              <a:rPr lang="en-US" sz="1800" dirty="0">
                <a:latin typeface="Century Gothic" pitchFamily="34"/>
              </a:rPr>
              <a:t>Assess the risk and manage the risk.</a:t>
            </a:r>
            <a:r>
              <a:rPr lang="en-US" sz="1800" b="1" dirty="0">
                <a:latin typeface="Century Gothic" pitchFamily="34"/>
              </a:rPr>
              <a:t> </a:t>
            </a:r>
          </a:p>
          <a:p>
            <a:pPr marL="0" lvl="0" indent="0">
              <a:buNone/>
            </a:pPr>
            <a:br>
              <a:rPr lang="en-US" sz="1600" dirty="0">
                <a:latin typeface="Century Gothic" pitchFamily="34"/>
              </a:rPr>
            </a:br>
            <a:endParaRPr lang="en-US" sz="1600" dirty="0">
              <a:latin typeface="Century Gothic" pitchFamily="34"/>
            </a:endParaRPr>
          </a:p>
          <a:p>
            <a:pPr marL="0" lvl="0" indent="0">
              <a:buNone/>
            </a:pPr>
            <a:endParaRPr lang="en-US" sz="1600" dirty="0">
              <a:latin typeface="Century Gothic" pitchFamily="34"/>
            </a:endParaRPr>
          </a:p>
          <a:p>
            <a:pPr marL="0" lvl="0" indent="0">
              <a:buNone/>
            </a:pPr>
            <a:endParaRPr lang="en-US" sz="1600" dirty="0">
              <a:latin typeface="Century Gothic" pitchFamily="3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249C14-3378-BDE8-9BE1-A7698F7DFF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463948" cy="537584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E: Manual tree felling</a:t>
            </a:r>
            <a:endParaRPr lang="en-NZ" sz="2200" b="1">
              <a:latin typeface="Century Gothic" pitchFamily="34"/>
            </a:endParaRPr>
          </a:p>
        </p:txBody>
      </p:sp>
      <p:pic>
        <p:nvPicPr>
          <p:cNvPr id="3" name="Picture Placeholder 2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450BE07-FB9A-0065-F872-222ADE64A67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29786" r="29786"/>
          <a:stretch>
            <a:fillRect/>
          </a:stretch>
        </p:blipFill>
        <p:spPr>
          <a:xfrm>
            <a:off x="8067824" y="0"/>
            <a:ext cx="4122755" cy="6858000"/>
          </a:xfr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FFED171-CF21-AFBE-277F-55EBC80E9E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1477487"/>
            <a:ext cx="6463948" cy="3903024"/>
          </a:xfrm>
        </p:spPr>
        <p:txBody>
          <a:bodyPr lIns="0" tIns="90004">
            <a:noAutofit/>
          </a:bodyPr>
          <a:lstStyle/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Machine-felling should always be considered as the first option for felling wind-damaged trees.</a:t>
            </a:r>
          </a:p>
          <a:p>
            <a:pPr lvl="0">
              <a:buFont typeface="Franklin Gothic Book" pitchFamily="34"/>
              <a:buChar char="–"/>
            </a:pP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If windthrow or wind-damaged trees are to be manually felled, the only people that should do this will have: 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appropriate windthrow skills or unit standard qualification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 the experience and competence to fell windthrow.</a:t>
            </a:r>
            <a:br>
              <a:rPr lang="en-US" sz="1800">
                <a:latin typeface="Century Gothic" pitchFamily="34"/>
              </a:rPr>
            </a:b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There is reinforced guidance on machine-assisted felling, with clear differences on the controls between the plant operator and the manual feller.</a:t>
            </a:r>
          </a:p>
        </p:txBody>
      </p:sp>
      <p:cxnSp>
        <p:nvCxnSpPr>
          <p:cNvPr id="5" name="Straight Connector 3">
            <a:extLst>
              <a:ext uri="{FF2B5EF4-FFF2-40B4-BE49-F238E27FC236}">
                <a16:creationId xmlns:a16="http://schemas.microsoft.com/office/drawing/2014/main" id="{EC3FECFC-D4DF-6A01-3756-73268277F198}"/>
              </a:ext>
            </a:extLst>
          </p:cNvPr>
          <p:cNvCxnSpPr/>
          <p:nvPr/>
        </p:nvCxnSpPr>
        <p:spPr>
          <a:xfrm>
            <a:off x="8067824" y="-39758"/>
            <a:ext cx="0" cy="7028069"/>
          </a:xfrm>
          <a:prstGeom prst="straightConnector1">
            <a:avLst/>
          </a:prstGeom>
          <a:noFill/>
          <a:ln w="19046" cap="flat">
            <a:solidFill>
              <a:srgbClr val="156082"/>
            </a:solidFill>
            <a:prstDash val="solid"/>
            <a:miter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633422-F855-6577-E1E4-8E0D789274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4003252" cy="537584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E: Manual tree felling</a:t>
            </a:r>
            <a:endParaRPr lang="en-NZ" sz="2200" b="1">
              <a:latin typeface="Century Gothic" pitchFamily="34"/>
            </a:endParaRPr>
          </a:p>
        </p:txBody>
      </p:sp>
      <p:pic>
        <p:nvPicPr>
          <p:cNvPr id="3" name="Picture Placeholder 6" descr="A diagram of a tree stump&#10;&#10;AI-generated content may be incorrect.">
            <a:extLst>
              <a:ext uri="{FF2B5EF4-FFF2-40B4-BE49-F238E27FC236}">
                <a16:creationId xmlns:a16="http://schemas.microsoft.com/office/drawing/2014/main" id="{5C097B3E-3390-1545-3CD6-3C741EA86B6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2415" y="247372"/>
            <a:ext cx="6324520" cy="6396383"/>
          </a:xfr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248501E-1158-5F99-89FF-B17514A45C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472284"/>
            <a:ext cx="3834042" cy="4448126"/>
          </a:xfrm>
        </p:spPr>
        <p:txBody>
          <a:bodyPr lIns="0" tIns="90004"/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2000" b="1" i="1">
                <a:latin typeface="Century Gothic" pitchFamily="34"/>
              </a:rPr>
              <a:t>Cable logging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1700">
                <a:latin typeface="Century Gothic" pitchFamily="34"/>
              </a:rPr>
              <a:t>This section has been reinforced and includes more technical detail.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700">
              <a:latin typeface="Century Gothic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US" sz="1700">
                <a:latin typeface="Century Gothic" pitchFamily="34"/>
              </a:rPr>
              <a:t>All yarders and yarder towers should be:</a:t>
            </a:r>
          </a:p>
          <a:p>
            <a:pPr lvl="0">
              <a:lnSpc>
                <a:spcPct val="80000"/>
              </a:lnSpc>
              <a:buFont typeface="Franklin Gothic Book" pitchFamily="34"/>
              <a:buChar char="–"/>
            </a:pPr>
            <a:r>
              <a:rPr lang="en-US" sz="1700">
                <a:latin typeface="Century Gothic" pitchFamily="34"/>
              </a:rPr>
              <a:t>inspected every year by a CBIP*-certified Yarder Engineering Safety Inspector</a:t>
            </a:r>
          </a:p>
          <a:p>
            <a:pPr lvl="0">
              <a:lnSpc>
                <a:spcPct val="80000"/>
              </a:lnSpc>
              <a:buFont typeface="Franklin Gothic Book" pitchFamily="34"/>
              <a:buChar char="–"/>
            </a:pPr>
            <a:r>
              <a:rPr lang="en-US" sz="1700">
                <a:latin typeface="Century Gothic" pitchFamily="34"/>
              </a:rPr>
              <a:t>tagged as certified.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700">
              <a:latin typeface="Century Gothic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700">
              <a:latin typeface="Century Gothic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700">
              <a:latin typeface="Century Gothic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US" sz="1700">
                <a:latin typeface="Century Gothic" pitchFamily="34"/>
              </a:rPr>
              <a:t>* </a:t>
            </a:r>
            <a:r>
              <a:rPr lang="en-US" sz="1300" b="1">
                <a:latin typeface="Century Gothic" pitchFamily="34"/>
              </a:rPr>
              <a:t>Certified Board for Inspection Personnel</a:t>
            </a:r>
          </a:p>
          <a:p>
            <a:pPr lvl="0">
              <a:lnSpc>
                <a:spcPct val="80000"/>
              </a:lnSpc>
              <a:buFont typeface="Franklin Gothic Book" pitchFamily="34"/>
              <a:buChar char="–"/>
            </a:pPr>
            <a:endParaRPr lang="en-US" sz="1500">
              <a:latin typeface="Century Gothic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500">
              <a:latin typeface="Century Gothic" pitchFamily="34"/>
            </a:endParaRPr>
          </a:p>
          <a:p>
            <a:pPr lvl="0">
              <a:lnSpc>
                <a:spcPct val="80000"/>
              </a:lnSpc>
              <a:buFont typeface="Franklin Gothic Book" pitchFamily="34"/>
              <a:buChar char="–"/>
            </a:pPr>
            <a:endParaRPr lang="en-US" sz="1500">
              <a:latin typeface="Century Gothic" pitchFamily="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A9B828-53D3-26AE-64DE-CEAA78FCC43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463948" cy="537584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E: Manual tree felling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DD54D-5A8F-537E-C06E-D4C0BBDBFD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154649"/>
            <a:ext cx="6464295" cy="638818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buNone/>
            </a:pPr>
            <a:endParaRPr lang="en-US" sz="2400">
              <a:latin typeface="Century Gothic" pitchFamily="34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US" sz="2400">
              <a:latin typeface="Century Gothic" pitchFamily="34"/>
            </a:endParaRPr>
          </a:p>
        </p:txBody>
      </p:sp>
      <p:pic>
        <p:nvPicPr>
          <p:cNvPr id="4" name="Picture Placeholder 18" descr="A crane in a pile of logs&#10;&#10;AI-generated content may be incorrect.">
            <a:extLst>
              <a:ext uri="{FF2B5EF4-FFF2-40B4-BE49-F238E27FC236}">
                <a16:creationId xmlns:a16="http://schemas.microsoft.com/office/drawing/2014/main" id="{59115721-32CE-9EFD-CC88-6BEC14C87A0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7760" y="0"/>
            <a:ext cx="4122892" cy="6858000"/>
          </a:xfrm>
          <a:solidFill>
            <a:srgbClr val="BFBFBF"/>
          </a:soli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7C336-8B06-1DA3-FFBC-AD16F197AD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792800"/>
            <a:ext cx="6463948" cy="3903024"/>
          </a:xfrm>
        </p:spPr>
        <p:txBody>
          <a:bodyPr lIns="0" tIns="90004"/>
          <a:lstStyle/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The Yarder should be inspected by a CPEng. with knowledge of the tower – if there is a tower tip-over or </a:t>
            </a:r>
            <a:br>
              <a:rPr lang="en-US" sz="1800">
                <a:latin typeface="Century Gothic" pitchFamily="34"/>
              </a:rPr>
            </a:br>
            <a:r>
              <a:rPr lang="en-US" sz="1800">
                <a:latin typeface="Century Gothic" pitchFamily="34"/>
              </a:rPr>
              <a:t>if a part is damaged.</a:t>
            </a:r>
          </a:p>
          <a:p>
            <a:pPr marL="0" lvl="0" indent="0">
              <a:buNone/>
            </a:pP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Structural changes to towers should only be made under the direction of the manufacturer or a CPEng.</a:t>
            </a:r>
          </a:p>
          <a:p>
            <a:pPr marL="0" lvl="0" indent="0">
              <a:buNone/>
            </a:pPr>
            <a:endParaRPr lang="en-US" sz="1600">
              <a:latin typeface="Century Gothic" pitchFamily="34"/>
            </a:endParaRPr>
          </a:p>
          <a:p>
            <a:pPr marL="0" lvl="0" indent="0">
              <a:buNone/>
            </a:pPr>
            <a:endParaRPr lang="en-US" sz="1600">
              <a:latin typeface="Century Gothic" pitchFamily="34"/>
            </a:endParaRPr>
          </a:p>
          <a:p>
            <a:pPr marL="0" lvl="0" indent="0">
              <a:buNone/>
            </a:pPr>
            <a:endParaRPr lang="en-US" sz="1600">
              <a:latin typeface="Century Gothic" pitchFamily="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7AD403-8A95-2694-3355-569006B799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885861"/>
            <a:ext cx="6463948" cy="537584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E: Manual tree felling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2A24-4CCF-944A-4DC7-354F9CDAC4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154649"/>
            <a:ext cx="6464295" cy="638818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buNone/>
            </a:pPr>
            <a:endParaRPr lang="en-US" sz="2400">
              <a:latin typeface="Century Gothic" pitchFamily="34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US" sz="2400">
              <a:latin typeface="Century Gothic" pitchFamily="34"/>
            </a:endParaRPr>
          </a:p>
        </p:txBody>
      </p:sp>
      <p:pic>
        <p:nvPicPr>
          <p:cNvPr id="4" name="Picture Placeholder 12" descr="A yellow and black text on a yellow background&#10;&#10;AI-generated content may be incorrect.">
            <a:extLst>
              <a:ext uri="{FF2B5EF4-FFF2-40B4-BE49-F238E27FC236}">
                <a16:creationId xmlns:a16="http://schemas.microsoft.com/office/drawing/2014/main" id="{3ADAB4CF-3241-A662-8FCE-365DF9BE07F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1728" t="1132" r="-251" b="14493"/>
          <a:stretch>
            <a:fillRect/>
          </a:stretch>
        </p:blipFill>
        <p:spPr>
          <a:xfrm>
            <a:off x="7528310" y="885861"/>
            <a:ext cx="3890579" cy="4543461"/>
          </a:xfr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25FA22-2178-A96C-7C95-86A3B520DD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792800"/>
            <a:ext cx="6165012" cy="4070671"/>
          </a:xfrm>
        </p:spPr>
        <p:txBody>
          <a:bodyPr lIns="0" tIns="90004"/>
          <a:lstStyle/>
          <a:p>
            <a:pPr marL="0" lvl="0" indent="0">
              <a:buNone/>
            </a:pPr>
            <a:r>
              <a:rPr lang="en-US" sz="2000" b="1" i="1">
                <a:latin typeface="Century Gothic" pitchFamily="34"/>
              </a:rPr>
              <a:t>Manual breaking-out</a:t>
            </a: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The breaking-out section has been reinforced.</a:t>
            </a: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The head breaker-out and spotter should have hands- free RT for communicating with each other and the  hauler operator.</a:t>
            </a:r>
          </a:p>
          <a:p>
            <a:pPr marL="0" lvl="0" indent="0">
              <a:buNone/>
            </a:pP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The risks of retrieving a straw-line need to be managed, with: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procedures for clearing an obstruction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agreed practices for the release of tension on lines, to avoid recoil.</a:t>
            </a:r>
          </a:p>
          <a:p>
            <a:pPr marL="0" lvl="0" indent="0">
              <a:buNone/>
            </a:pP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endParaRPr lang="en-US" sz="1000">
              <a:latin typeface="Century Gothic" pitchFamily="34"/>
            </a:endParaRPr>
          </a:p>
          <a:p>
            <a:pPr marL="0" lvl="0" indent="0">
              <a:buNone/>
            </a:pPr>
            <a:endParaRPr lang="en-US" sz="1000">
              <a:latin typeface="Century Gothic" pitchFamily="34"/>
            </a:endParaRPr>
          </a:p>
          <a:p>
            <a:pPr marL="0" lvl="0" indent="0">
              <a:buNone/>
            </a:pPr>
            <a:endParaRPr lang="en-US" sz="1000">
              <a:latin typeface="Century Gothic" pitchFamily="3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01761E-5484-2550-E1A9-BA7B902A1C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894969"/>
            <a:ext cx="6463948" cy="527901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E: Manual tree felling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E8F0984-0DB3-AFD4-1065-72153DF95C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792800"/>
            <a:ext cx="5665393" cy="3147163"/>
          </a:xfrm>
        </p:spPr>
        <p:txBody>
          <a:bodyPr lIns="0" tIns="90004"/>
          <a:lstStyle/>
          <a:p>
            <a:pPr marL="0" lvl="0" indent="0">
              <a:buNone/>
            </a:pPr>
            <a:r>
              <a:rPr lang="en-US" sz="2000" b="1" i="1">
                <a:latin typeface="Century Gothic" pitchFamily="34"/>
              </a:rPr>
              <a:t>Manual breaking out (continued)</a:t>
            </a: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Managing stems on the landing. </a:t>
            </a: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PCBUs must eliminate the risk from unhooking stems so far as is reasonably practicable(such as by electronic chokers).</a:t>
            </a:r>
          </a:p>
          <a:p>
            <a:pPr marL="0" lvl="0" indent="0">
              <a:buNone/>
            </a:pP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The poleman is one of the most hazardous jobs on a landing site and anything that can be done to eliminate risks to them, should be done.</a:t>
            </a:r>
            <a:br>
              <a:rPr lang="en-US" sz="1000">
                <a:latin typeface="Century Gothic" pitchFamily="34"/>
              </a:rPr>
            </a:br>
            <a:endParaRPr lang="en-US" sz="1000">
              <a:latin typeface="Century Gothic" pitchFamily="34"/>
            </a:endParaRPr>
          </a:p>
          <a:p>
            <a:pPr marL="0" lvl="0" indent="0">
              <a:buNone/>
            </a:pPr>
            <a:endParaRPr lang="en-US" sz="1000">
              <a:latin typeface="Century Gothic" pitchFamily="34"/>
            </a:endParaRPr>
          </a:p>
          <a:p>
            <a:pPr marL="0" lvl="0" indent="0">
              <a:buNone/>
            </a:pPr>
            <a:endParaRPr lang="en-US" sz="1000">
              <a:latin typeface="Century Gothic" pitchFamily="34"/>
            </a:endParaRPr>
          </a:p>
        </p:txBody>
      </p:sp>
      <p:pic>
        <p:nvPicPr>
          <p:cNvPr id="4" name="Picture Placeholder 13" descr="A group of trees in a forest&#10;&#10;AI-generated content may be incorrect.">
            <a:extLst>
              <a:ext uri="{FF2B5EF4-FFF2-40B4-BE49-F238E27FC236}">
                <a16:creationId xmlns:a16="http://schemas.microsoft.com/office/drawing/2014/main" id="{A007D382-BEAC-8263-FF8F-8291E61D618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7760" y="0"/>
            <a:ext cx="4122892" cy="6858000"/>
          </a:xfrm>
          <a:solidFill>
            <a:srgbClr val="BFBFBF"/>
          </a:solidFill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drawing of a construction vehicle&#10;&#10;AI-generated content may be incorrect.">
            <a:extLst>
              <a:ext uri="{FF2B5EF4-FFF2-40B4-BE49-F238E27FC236}">
                <a16:creationId xmlns:a16="http://schemas.microsoft.com/office/drawing/2014/main" id="{D118DB2B-9E18-9169-9293-0BA787F41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53" y="2142695"/>
            <a:ext cx="5490377" cy="346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D0177265-6FEB-C028-FEE2-A1FD05E2742C}"/>
              </a:ext>
            </a:extLst>
          </p:cNvPr>
          <p:cNvSpPr txBox="1"/>
          <p:nvPr/>
        </p:nvSpPr>
        <p:spPr>
          <a:xfrm>
            <a:off x="6956983" y="528943"/>
            <a:ext cx="5034658" cy="4801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This section has been reinforced</a:t>
            </a:r>
            <a:r>
              <a:rPr lang="en-US">
                <a:solidFill>
                  <a:srgbClr val="000000"/>
                </a:solidFill>
                <a:latin typeface="Century Gothic" pitchFamily="34"/>
              </a:rPr>
              <a:t> and now includes information on: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Establishing exclusion zones and safe work areas. If a </a:t>
            </a:r>
            <a:r>
              <a:rPr lang="en-US" sz="1800" b="0" i="0" u="none" strike="noStrike" kern="1200" cap="none" spc="0" baseline="0" err="1">
                <a:solidFill>
                  <a:srgbClr val="000000"/>
                </a:solidFill>
                <a:uFillTx/>
                <a:latin typeface="Century Gothic" pitchFamily="34"/>
              </a:rPr>
              <a:t>mechanised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processor is operating: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make sure that there is a 70m exclusion zone to protect against chain shot injury.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Make sure the log stacks:</a:t>
            </a:r>
            <a:b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</a:b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are no higher than the safe capacity of the log handling equipment </a:t>
            </a:r>
            <a:b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</a:b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are kept on level ground and angled to ensure stability.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E1CE6B3-FA2D-43B9-BA85-3282C21B35A6}"/>
              </a:ext>
            </a:extLst>
          </p:cNvPr>
          <p:cNvSpPr txBox="1"/>
          <p:nvPr/>
        </p:nvSpPr>
        <p:spPr>
          <a:xfrm>
            <a:off x="657353" y="260155"/>
            <a:ext cx="6463948" cy="5375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2400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87F5004-FC7A-9669-56FD-D27F22500DE8}"/>
              </a:ext>
            </a:extLst>
          </p:cNvPr>
          <p:cNvSpPr txBox="1"/>
          <p:nvPr/>
        </p:nvSpPr>
        <p:spPr>
          <a:xfrm>
            <a:off x="657353" y="465914"/>
            <a:ext cx="6096003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Part F: Work on landings and loading/unloading trucks </a:t>
            </a:r>
            <a:endParaRPr lang="en-NZ" sz="22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diagram of a construction site&#10;&#10;AI-generated content may be incorrect.">
            <a:extLst>
              <a:ext uri="{FF2B5EF4-FFF2-40B4-BE49-F238E27FC236}">
                <a16:creationId xmlns:a16="http://schemas.microsoft.com/office/drawing/2014/main" id="{18334FAE-83B1-E6DE-1A70-F7EC9FAF2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027" y="4228122"/>
            <a:ext cx="5863176" cy="25391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12C42E8-F68A-16EF-2DF7-FE1550E1B2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3712" y="617538"/>
            <a:ext cx="11159807" cy="553086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A: Managing health and safety through the contracting chain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b="1">
              <a:latin typeface="Century Gothic" pitchFamily="34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1C64D03-749E-5E99-23AD-3CE39A9AD6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3712" y="1060512"/>
            <a:ext cx="6396037" cy="1405254"/>
          </a:xfrm>
        </p:spPr>
        <p:txBody>
          <a:bodyPr lIns="0" tIns="0" rIns="0" bIns="0"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i="1">
                <a:latin typeface="Century Gothic" pitchFamily="34"/>
              </a:rPr>
              <a:t>Health and Safety at Work Act </a:t>
            </a:r>
            <a:endParaRPr lang="en-NZ" sz="2000" b="1" i="1">
              <a:latin typeface="Century Gothic" pitchFamily="34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EEB5C83-1AD9-0C36-5EF2-F77F748388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3712" y="1895413"/>
            <a:ext cx="10782904" cy="3902075"/>
          </a:xfrm>
        </p:spPr>
        <p:txBody>
          <a:bodyPr lIns="0" tIns="90004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entury Gothic" pitchFamily="34"/>
              </a:rPr>
              <a:t>Important points for principals and contractors </a:t>
            </a:r>
            <a:endParaRPr lang="en-NZ" sz="1800" dirty="0">
              <a:latin typeface="Century Gothic" pitchFamily="34"/>
            </a:endParaRPr>
          </a:p>
          <a:p>
            <a:pPr marL="0" lvl="0" indent="0">
              <a:buNone/>
            </a:pPr>
            <a:endParaRPr lang="en-US" sz="1800" b="1" dirty="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 b="1" dirty="0">
                <a:latin typeface="Century Gothic" pitchFamily="34"/>
              </a:rPr>
              <a:t>There is new information on: </a:t>
            </a:r>
          </a:p>
          <a:p>
            <a:pPr marL="342900" lvl="0" indent="-342900"/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the Health and Safety at Work Act (HSWA) including identifying and managing risks. The previous ACOP was written before the HSWA.</a:t>
            </a:r>
          </a:p>
          <a:p>
            <a:pPr marL="342900" lvl="0" indent="-342900"/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the contracting chain and overlapping duties – the different roles and how they can work together. </a:t>
            </a:r>
            <a:endParaRPr lang="en-NZ" sz="1800" dirty="0">
              <a:solidFill>
                <a:schemeClr val="tx1"/>
              </a:solidFill>
              <a:latin typeface="Century Gothic" pitchFamily="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888CCF-763F-1FBA-1663-82AD0937B0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463948" cy="907450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>
                <a:latin typeface="Century Gothic" pitchFamily="34"/>
              </a:rPr>
              <a:t>Part F: Work on landings and </a:t>
            </a:r>
            <a:br>
              <a:rPr lang="en-US" sz="2200" b="1">
                <a:latin typeface="Century Gothic" pitchFamily="34"/>
              </a:rPr>
            </a:br>
            <a:r>
              <a:rPr lang="en-US" sz="2200" b="1">
                <a:latin typeface="Century Gothic" pitchFamily="34"/>
              </a:rPr>
              <a:t>loading/unloading trucks </a:t>
            </a:r>
            <a:endParaRPr lang="en-NZ" sz="2200" b="1">
              <a:latin typeface="Century Gothic" pitchFamily="34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NZ" sz="3200" b="1">
              <a:latin typeface="Century Gothic" pitchFamily="34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DB181FB-1884-1667-BC71-857AAC6E84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1826175"/>
            <a:ext cx="6463948" cy="3808960"/>
          </a:xfrm>
        </p:spPr>
        <p:txBody>
          <a:bodyPr lIns="0" tIns="90004"/>
          <a:lstStyle/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The truck driver and loader operator need to be in constant communication.</a:t>
            </a: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If communication is lost at any time, the loading process should stop until communication resumes.</a:t>
            </a:r>
          </a:p>
          <a:p>
            <a:pPr marL="0" lvl="0" indent="0">
              <a:buNone/>
            </a:pP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The guidance refers to the</a:t>
            </a:r>
          </a:p>
          <a:p>
            <a:pPr marL="0" lvl="0" indent="0">
              <a:buNone/>
            </a:pPr>
            <a:r>
              <a:rPr lang="en-US" sz="1800" b="1">
                <a:latin typeface="Century Gothic" pitchFamily="34"/>
              </a:rPr>
              <a:t>Log Transport Safety Council Manual</a:t>
            </a: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for detailed guidance on signals and load safety.</a:t>
            </a:r>
          </a:p>
          <a:p>
            <a:pPr marL="0" lvl="0" indent="0">
              <a:buNone/>
            </a:pPr>
            <a:endParaRPr lang="en-US" sz="1600">
              <a:latin typeface="Century Gothic" pitchFamily="34"/>
            </a:endParaRPr>
          </a:p>
          <a:p>
            <a:pPr marL="0" lvl="0" indent="0">
              <a:buNone/>
            </a:pPr>
            <a:endParaRPr lang="en-US" sz="1600">
              <a:latin typeface="Century Gothic" pitchFamily="34"/>
            </a:endParaRPr>
          </a:p>
        </p:txBody>
      </p:sp>
      <p:pic>
        <p:nvPicPr>
          <p:cNvPr id="6" name="Picture 5" descr="A tractor loading logs in a pile">
            <a:extLst>
              <a:ext uri="{FF2B5EF4-FFF2-40B4-BE49-F238E27FC236}">
                <a16:creationId xmlns:a16="http://schemas.microsoft.com/office/drawing/2014/main" id="{6DABF91C-507B-E5D6-534D-8FD7885A37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5008" y="0"/>
            <a:ext cx="41269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99D58-249E-8158-9504-BF7A3D15E2C5}"/>
              </a:ext>
            </a:extLst>
          </p:cNvPr>
          <p:cNvSpPr txBox="1"/>
          <p:nvPr/>
        </p:nvSpPr>
        <p:spPr>
          <a:xfrm>
            <a:off x="914865" y="626217"/>
            <a:ext cx="4297215" cy="9949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Part F: Work on landings and loading/unloading trucks </a:t>
            </a:r>
            <a:endParaRPr lang="en-NZ" sz="22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6BA32EF3-AAD2-10FF-ACF4-2529008AD02D}"/>
              </a:ext>
            </a:extLst>
          </p:cNvPr>
          <p:cNvSpPr txBox="1"/>
          <p:nvPr/>
        </p:nvSpPr>
        <p:spPr>
          <a:xfrm>
            <a:off x="914865" y="1996034"/>
            <a:ext cx="3063239" cy="39030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90004" rIns="91440" bIns="45720" anchor="t" anchorCtr="0" compatLnSpc="1">
            <a:normAutofit/>
          </a:bodyPr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Franklin Gothic Book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This section has been reinforced.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Franklin Gothic Book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Franklin Gothic Book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The illustration of the safe loading zone has been changed, to make sure that any safe areas for the driver are at least 6 </a:t>
            </a:r>
            <a:r>
              <a:rPr lang="en-US" sz="1800" b="0" i="0" u="none" strike="noStrike" kern="1200" cap="none" spc="0" baseline="0" err="1">
                <a:solidFill>
                  <a:srgbClr val="000000"/>
                </a:solidFill>
                <a:uFillTx/>
                <a:latin typeface="Century Gothic" pitchFamily="34"/>
              </a:rPr>
              <a:t>metres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from the front of the cab.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Franklin Gothic Book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pic>
        <p:nvPicPr>
          <p:cNvPr id="4" name="Picture 3" descr="A diagram of a truck&#10;&#10;AI-generated content may be incorrect.">
            <a:extLst>
              <a:ext uri="{FF2B5EF4-FFF2-40B4-BE49-F238E27FC236}">
                <a16:creationId xmlns:a16="http://schemas.microsoft.com/office/drawing/2014/main" id="{B4ED60E4-47F4-AB91-132E-2811FAAC6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765" y="1215576"/>
            <a:ext cx="7067249" cy="442684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EB129-2FEE-81BD-7A1C-B241EB8C6E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4122892" cy="747384"/>
          </a:xfrm>
        </p:spPr>
        <p:txBody>
          <a:bodyPr lIns="0" tIns="0" rIns="0" bIns="0"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F: Work on landings and </a:t>
            </a:r>
            <a:br>
              <a:rPr lang="en-US" sz="2200" b="1">
                <a:latin typeface="Century Gothic" pitchFamily="34"/>
              </a:rPr>
            </a:br>
            <a:r>
              <a:rPr lang="en-US" sz="2200" b="1">
                <a:latin typeface="Century Gothic" pitchFamily="34"/>
              </a:rPr>
              <a:t>loading/unloading trucks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4F541-D22A-6C9E-75C8-CE6FE77FC6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259220"/>
            <a:ext cx="6389690" cy="1492950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endParaRPr lang="en-US" sz="2200">
              <a:latin typeface="Century Gothic" pitchFamily="34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1800">
                <a:latin typeface="Century Gothic" pitchFamily="34"/>
              </a:rPr>
              <a:t>When loading in the dark, anyone working on the landing should be wearing:</a:t>
            </a:r>
          </a:p>
          <a:p>
            <a:pPr marL="342900" lvl="0" indent="-342900">
              <a:lnSpc>
                <a:spcPct val="120000"/>
              </a:lnSpc>
            </a:pPr>
            <a:r>
              <a:rPr lang="en-US" sz="1800">
                <a:latin typeface="Century Gothic" pitchFamily="34"/>
              </a:rPr>
              <a:t>day-night high-vis vests </a:t>
            </a:r>
          </a:p>
          <a:p>
            <a:pPr marL="342900" lvl="0" indent="-342900">
              <a:lnSpc>
                <a:spcPct val="120000"/>
              </a:lnSpc>
            </a:pPr>
            <a:r>
              <a:rPr lang="en-US" sz="1800">
                <a:latin typeface="Century Gothic" pitchFamily="34"/>
              </a:rPr>
              <a:t> helmets.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1800">
                <a:latin typeface="Century Gothic" pitchFamily="34"/>
              </a:rPr>
              <a:t>The loading area should be adequately lit, with additional lighting provided by, for example:</a:t>
            </a:r>
          </a:p>
          <a:p>
            <a:pPr marL="342900" lvl="0" indent="-342900">
              <a:lnSpc>
                <a:spcPct val="120000"/>
              </a:lnSpc>
            </a:pPr>
            <a:r>
              <a:rPr lang="en-US" sz="1800">
                <a:latin typeface="Century Gothic" pitchFamily="34"/>
              </a:rPr>
              <a:t>the loading lights of the truck</a:t>
            </a:r>
          </a:p>
          <a:p>
            <a:pPr marL="342900" lvl="0" indent="-342900">
              <a:lnSpc>
                <a:spcPct val="120000"/>
              </a:lnSpc>
            </a:pPr>
            <a:r>
              <a:rPr lang="en-US" sz="1800">
                <a:latin typeface="Century Gothic" pitchFamily="34"/>
              </a:rPr>
              <a:t>extra lighting on the loader (more than the driving lights)</a:t>
            </a:r>
          </a:p>
          <a:p>
            <a:pPr marL="342900" lvl="0" indent="-342900">
              <a:lnSpc>
                <a:spcPct val="120000"/>
              </a:lnSpc>
            </a:pPr>
            <a:r>
              <a:rPr lang="en-US" sz="1800">
                <a:latin typeface="Century Gothic" pitchFamily="34"/>
              </a:rPr>
              <a:t>lighting systems on the log landing.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1800">
              <a:latin typeface="Century Gothic" pitchFamily="34"/>
            </a:endParaRP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58C68F0A-56F2-B2BE-3F54-F5C4D959441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67760" y="0"/>
            <a:ext cx="4122892" cy="6858000"/>
          </a:xfrm>
          <a:solidFill>
            <a:srgbClr val="BFBFBF"/>
          </a:solidFill>
        </p:spPr>
        <p:txBody>
          <a:bodyPr/>
          <a:lstStyle/>
          <a:p>
            <a:endParaRPr lang="en-NZ"/>
          </a:p>
        </p:txBody>
      </p:sp>
      <p:pic>
        <p:nvPicPr>
          <p:cNvPr id="5" name="Picture Placeholder 7" descr="A person wearing a yellow vest and headphones&#10;&#10;AI-generated content may be incorrect.">
            <a:extLst>
              <a:ext uri="{FF2B5EF4-FFF2-40B4-BE49-F238E27FC236}">
                <a16:creationId xmlns:a16="http://schemas.microsoft.com/office/drawing/2014/main" id="{03E25FAB-AA8B-6CA3-D53F-7B839E0AC2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7760" y="0"/>
            <a:ext cx="4122892" cy="6858000"/>
          </a:xfrm>
          <a:prstGeom prst="rect">
            <a:avLst/>
          </a:prstGeom>
          <a:solidFill>
            <a:srgbClr val="BFBFBF"/>
          </a:solidFill>
          <a:ln cap="flat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D17FC4-56A2-D182-D504-AD3252658D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906070" cy="747384"/>
          </a:xfrm>
        </p:spPr>
        <p:txBody>
          <a:bodyPr lIns="0" tIns="0" rIns="0" bIns="0"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F: Work on landings and loading and unloading trucks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07461-93DF-5C4E-6C9A-82C1A9E0B7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259220"/>
            <a:ext cx="6724963" cy="3201460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endParaRPr lang="en-US" sz="2200">
              <a:latin typeface="Century Gothic" pitchFamily="34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200">
                <a:latin typeface="Century Gothic" pitchFamily="34"/>
              </a:rPr>
              <a:t>All loads need to be restrained safely and in accordance with the Log Safety Council Manual.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2200">
                <a:latin typeface="Century Gothic" pitchFamily="34"/>
              </a:rPr>
              <a:t>Drivers can move up 100 </a:t>
            </a:r>
            <a:r>
              <a:rPr lang="en-US" sz="2200" err="1">
                <a:latin typeface="Century Gothic" pitchFamily="34"/>
              </a:rPr>
              <a:t>metres</a:t>
            </a:r>
            <a:r>
              <a:rPr lang="en-US" sz="2200">
                <a:latin typeface="Century Gothic" pitchFamily="34"/>
              </a:rPr>
              <a:t> to a safe area before securing the load.</a:t>
            </a:r>
          </a:p>
        </p:txBody>
      </p:sp>
      <p:pic>
        <p:nvPicPr>
          <p:cNvPr id="12" name="Picture 11" descr="A truck carrying logs on the back of a trailer&#10;&#10;AI-generated content may be incorrect.">
            <a:extLst>
              <a:ext uri="{FF2B5EF4-FFF2-40B4-BE49-F238E27FC236}">
                <a16:creationId xmlns:a16="http://schemas.microsoft.com/office/drawing/2014/main" id="{0B323A77-342A-FDDB-DA96-EB7DD14C19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0422" y="0"/>
            <a:ext cx="44115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6E8607-81C7-54B8-B85F-D3CCC3092E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906070" cy="747384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F: Working on landings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D0E27-04D8-479A-54C6-A34DA13D8E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5" y="1461156"/>
            <a:ext cx="10681465" cy="1291013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1800" b="1" dirty="0">
                <a:latin typeface="Century Gothic" pitchFamily="34"/>
              </a:rPr>
              <a:t>Wood residual and biomass processing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1800" dirty="0">
                <a:latin typeface="Century Gothic" pitchFamily="34"/>
              </a:rPr>
              <a:t>There is a new section on managing the risks of wood residual and biomass processing.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1800" dirty="0">
                <a:latin typeface="Century Gothic" pitchFamily="34"/>
              </a:rPr>
              <a:t>Slash on landing is covered with </a:t>
            </a:r>
            <a:r>
              <a:rPr lang="en-US" sz="1800" b="1" dirty="0">
                <a:latin typeface="Century Gothic" pitchFamily="34"/>
              </a:rPr>
              <a:t>The New Zealand Forest Service’s </a:t>
            </a:r>
            <a:r>
              <a:rPr lang="en-US" sz="1800" i="1" dirty="0">
                <a:latin typeface="Century Gothic" pitchFamily="34"/>
              </a:rPr>
              <a:t>Slash</a:t>
            </a:r>
            <a:r>
              <a:rPr lang="en-US" sz="1800" b="1" i="1" dirty="0">
                <a:latin typeface="Century Gothic" pitchFamily="34"/>
              </a:rPr>
              <a:t> </a:t>
            </a:r>
            <a:r>
              <a:rPr lang="en-US" sz="1800" i="1" dirty="0">
                <a:latin typeface="Century Gothic" pitchFamily="34"/>
              </a:rPr>
              <a:t>risk-management handbook</a:t>
            </a:r>
            <a:r>
              <a:rPr lang="en-US" sz="1800" dirty="0">
                <a:latin typeface="Century Gothic" pitchFamily="34"/>
              </a:rPr>
              <a:t>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136B-03BD-5A6B-E6C2-CDB8ACFED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2945374"/>
            <a:ext cx="9144000" cy="238759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entury Gothic" panose="020B0502020202020204" pitchFamily="34" charset="0"/>
              </a:rPr>
              <a:t>We want everyone to come home from work healthy and safe. </a:t>
            </a:r>
            <a:br>
              <a:rPr lang="en-US">
                <a:latin typeface="Century Gothic" panose="020B0502020202020204" pitchFamily="34" charset="0"/>
              </a:rPr>
            </a:br>
            <a:br>
              <a:rPr lang="en-US">
                <a:latin typeface="Century Gothic" panose="020B0502020202020204" pitchFamily="34" charset="0"/>
              </a:rPr>
            </a:br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8AF14-F47B-0541-7BA2-C642CC222AF6}"/>
              </a:ext>
            </a:extLst>
          </p:cNvPr>
          <p:cNvSpPr txBox="1"/>
          <p:nvPr/>
        </p:nvSpPr>
        <p:spPr>
          <a:xfrm>
            <a:off x="1382371" y="4665862"/>
            <a:ext cx="101116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Check out the Forestry ACOP learning modules for more information: </a:t>
            </a:r>
            <a:r>
              <a:rPr lang="en-US">
                <a:latin typeface="Century Gothic" panose="020B0502020202020204" pitchFamily="34" charset="0"/>
                <a:ea typeface="+mn-lt"/>
                <a:cs typeface="+mn-lt"/>
                <a:hlinkClick r:id="rId3"/>
              </a:rPr>
              <a:t>Forestry | WorkSafe</a:t>
            </a:r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9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CFF59-4B93-E96F-C120-23628E51EB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2" y="617073"/>
            <a:ext cx="8397970" cy="873400"/>
          </a:xfrm>
        </p:spPr>
        <p:txBody>
          <a:bodyPr lIns="0" tIns="0" rIns="0" bIns="0">
            <a:normAutofit lnSpcReduction="1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A: Managing health and safety through the contracting chain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b="1">
              <a:latin typeface="Century Gothic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990EE-6B81-27A2-5C80-88FE2A5EAA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2239085"/>
            <a:ext cx="7295988" cy="638818"/>
          </a:xfrm>
        </p:spPr>
        <p:txBody>
          <a:bodyPr lIns="0" tIns="0" rIns="0" bIns="0">
            <a:normAutofit fontScale="77500" lnSpcReduction="2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300">
                <a:latin typeface="Century Gothic" pitchFamily="34"/>
              </a:rPr>
              <a:t>This section covers all aspects of work-related health. More information has been added about:</a:t>
            </a:r>
            <a:br>
              <a:rPr lang="en-US" sz="2000">
                <a:latin typeface="Century Gothic" pitchFamily="34"/>
              </a:rPr>
            </a:br>
            <a:endParaRPr lang="en-NZ" sz="2000">
              <a:latin typeface="Century Gothic" pitchFamily="34"/>
            </a:endParaRPr>
          </a:p>
        </p:txBody>
      </p:sp>
      <p:pic>
        <p:nvPicPr>
          <p:cNvPr id="4" name="Picture Placeholder 10" descr="A person wearing a safety vest and earphones&#10;&#10;AI-generated content may be incorrect.">
            <a:extLst>
              <a:ext uri="{FF2B5EF4-FFF2-40B4-BE49-F238E27FC236}">
                <a16:creationId xmlns:a16="http://schemas.microsoft.com/office/drawing/2014/main" id="{E1615895-5443-D10A-B8B9-F49190F8596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9104" y="940524"/>
            <a:ext cx="3557464" cy="59174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F1083-203A-98B4-252D-3A99DBB510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3192720"/>
            <a:ext cx="6463948" cy="3903024"/>
          </a:xfrm>
        </p:spPr>
        <p:txBody>
          <a:bodyPr lIns="0" tIns="90004"/>
          <a:lstStyle/>
          <a:p>
            <a:pPr lvl="0">
              <a:buFont typeface="Franklin Gothic Book" pitchFamily="34"/>
              <a:buChar char="–"/>
            </a:pPr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fatigue (extreme physical or mental tiredness)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noise 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working in extreme temperatures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risks to mental health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exposure to excessive vibration from tools or machinery.</a:t>
            </a:r>
            <a:endParaRPr lang="en-NZ" sz="1800" dirty="0">
              <a:solidFill>
                <a:schemeClr val="tx1"/>
              </a:solidFill>
              <a:latin typeface="Century Gothic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FCFD8-EE9C-32E6-C0B5-34B30F8AD1E0}"/>
              </a:ext>
            </a:extLst>
          </p:cNvPr>
          <p:cNvSpPr txBox="1"/>
          <p:nvPr/>
        </p:nvSpPr>
        <p:spPr>
          <a:xfrm>
            <a:off x="715335" y="1373791"/>
            <a:ext cx="4610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latin typeface="Century Gothic" pitchFamily="34"/>
              </a:rPr>
              <a:t>Managing work-related health</a:t>
            </a:r>
            <a:endParaRPr lang="en-NZ" sz="2000" b="1" i="1">
              <a:latin typeface="Century Gothic" pitchFamily="34"/>
            </a:endParaRPr>
          </a:p>
          <a:p>
            <a:endParaRPr lang="en-NZ" sz="2000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36AB4-5970-C90A-EF3C-ABD1ED411A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6463948" cy="537584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B: General requirements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70C0F-3462-3F1E-8D0C-374EEC2264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1154657"/>
            <a:ext cx="7013722" cy="638818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sz="1800">
                <a:latin typeface="Century Gothic" pitchFamily="34"/>
              </a:rPr>
              <a:t>This section includes guidance on general requirements for health and safety, including:</a:t>
            </a:r>
          </a:p>
        </p:txBody>
      </p:sp>
      <p:pic>
        <p:nvPicPr>
          <p:cNvPr id="4" name="Picture Placeholder 21" descr="A yellow paper with black text&#10;&#10;AI-generated content may be incorrect.">
            <a:extLst>
              <a:ext uri="{FF2B5EF4-FFF2-40B4-BE49-F238E27FC236}">
                <a16:creationId xmlns:a16="http://schemas.microsoft.com/office/drawing/2014/main" id="{C75B8A8A-F12C-4C79-D088-F87F5B3906B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r="15919"/>
          <a:stretch>
            <a:fillRect/>
          </a:stretch>
        </p:blipFill>
        <p:spPr>
          <a:xfrm>
            <a:off x="8067760" y="0"/>
            <a:ext cx="4122892" cy="6858000"/>
          </a:xfrm>
          <a:solidFill>
            <a:srgbClr val="BFBFBF"/>
          </a:soli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66771-D84B-7F5B-B9AE-A544980E86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2075688"/>
            <a:ext cx="6463948" cy="4080435"/>
          </a:xfrm>
        </p:spPr>
        <p:txBody>
          <a:bodyPr lIns="0" tIns="90004">
            <a:normAutofit/>
          </a:bodyPr>
          <a:lstStyle/>
          <a:p>
            <a:pPr lvl="0">
              <a:buFont typeface="Franklin Gothic Book" pitchFamily="34"/>
              <a:buChar char="–"/>
            </a:pPr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the facilities that must be available to workers, such as toilets, clean drinking water, and somewhere to eat and rest  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first aid kits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emergency plans so workers know what to do in an emergency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Personal Protective Equipment (PPE)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training and  supervision for workers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communication (how workers can share information with each other, including if an incident occurs)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risks from workers using alcohol and drugs.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69DAA70-EA85-3317-A7F3-3CB9968CD4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5140" y="2533645"/>
            <a:ext cx="4343171" cy="3903024"/>
          </a:xfrm>
        </p:spPr>
        <p:txBody>
          <a:bodyPr lIns="0" tIns="90004">
            <a:noAutofit/>
          </a:bodyPr>
          <a:lstStyle/>
          <a:p>
            <a:pPr marL="0" lvl="0" indent="0">
              <a:buNone/>
            </a:pPr>
            <a:r>
              <a:rPr lang="en-NZ" sz="1800">
                <a:latin typeface="Century Gothic" pitchFamily="34"/>
              </a:rPr>
              <a:t>The illustration of the first aid kit has been updated. It’s now more specific about what items need to be included, such as</a:t>
            </a:r>
            <a:r>
              <a:rPr lang="en-US" sz="1800">
                <a:latin typeface="Century Gothic" pitchFamily="34"/>
              </a:rPr>
              <a:t>: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tourniquet bandages  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err="1">
                <a:latin typeface="Century Gothic" pitchFamily="34"/>
              </a:rPr>
              <a:t>haemostatic</a:t>
            </a:r>
            <a:r>
              <a:rPr lang="en-US" sz="1800">
                <a:latin typeface="Century Gothic" pitchFamily="34"/>
              </a:rPr>
              <a:t> gauze.</a:t>
            </a:r>
          </a:p>
          <a:p>
            <a:pPr lvl="0">
              <a:buFont typeface="Franklin Gothic Book" pitchFamily="34"/>
              <a:buChar char="–"/>
            </a:pP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endParaRPr lang="en-NZ" sz="1800">
              <a:latin typeface="Century Gothic" pitchFamily="34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CB0E84F-6C23-CBB1-35DC-D981FB9FEC6E}"/>
              </a:ext>
            </a:extLst>
          </p:cNvPr>
          <p:cNvSpPr txBox="1"/>
          <p:nvPr/>
        </p:nvSpPr>
        <p:spPr>
          <a:xfrm>
            <a:off x="773116" y="1216554"/>
            <a:ext cx="6906070" cy="7473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32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B96EAD8-87BF-231F-A165-A1EC2A1C91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5140" y="1125469"/>
            <a:ext cx="4813869" cy="465587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>
                <a:latin typeface="Century Gothic" pitchFamily="34"/>
              </a:rPr>
              <a:t>Part B: General requirements</a:t>
            </a:r>
            <a:endParaRPr lang="en-NZ" sz="3200" b="1">
              <a:latin typeface="Century Gothic" pitchFamily="34"/>
            </a:endParaRPr>
          </a:p>
        </p:txBody>
      </p:sp>
      <p:pic>
        <p:nvPicPr>
          <p:cNvPr id="5" name="Picture Placeholder 10" descr="A close-up of a first-aid kit&#10;&#10;AI-generated content may be incorrect.">
            <a:extLst>
              <a:ext uri="{FF2B5EF4-FFF2-40B4-BE49-F238E27FC236}">
                <a16:creationId xmlns:a16="http://schemas.microsoft.com/office/drawing/2014/main" id="{151BBD92-8121-DCC7-66F2-734C4239BD7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9009" y="0"/>
            <a:ext cx="5779400" cy="6763507"/>
          </a:xfrm>
          <a:solidFill>
            <a:srgbClr val="BFBFB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8672B4-67CB-304F-B2BF-F03EE910046D}"/>
              </a:ext>
            </a:extLst>
          </p:cNvPr>
          <p:cNvSpPr txBox="1"/>
          <p:nvPr/>
        </p:nvSpPr>
        <p:spPr>
          <a:xfrm>
            <a:off x="870966" y="1590246"/>
            <a:ext cx="6094476" cy="424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>
                <a:latin typeface="Century Gothic" pitchFamily="34"/>
              </a:rPr>
              <a:t>First-aid</a:t>
            </a:r>
            <a:endParaRPr lang="en-NZ" sz="2000" b="1" i="1">
              <a:latin typeface="Century Gothic" pitchFamily="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4221A4-02D8-C9E0-DD27-246DDEF34D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2690" y="768096"/>
            <a:ext cx="3984197" cy="441993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>
                <a:latin typeface="Century Gothic" pitchFamily="34"/>
              </a:rPr>
              <a:t>Part B: General requirements</a:t>
            </a:r>
            <a:endParaRPr lang="en-NZ" sz="2200" b="1">
              <a:latin typeface="Century Gothic" pitchFamily="34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FE2D6D-AAD5-42D6-F7E9-4C9B3A57AD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2690" y="2007364"/>
            <a:ext cx="3458224" cy="4204493"/>
          </a:xfrm>
        </p:spPr>
        <p:txBody>
          <a:bodyPr lIns="0" tIns="90004"/>
          <a:lstStyle/>
          <a:p>
            <a:pPr lvl="0">
              <a:buFont typeface="Franklin Gothic Book" pitchFamily="34"/>
              <a:buChar char="–"/>
            </a:pPr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New information about managing the risk from fires has been added to the section on workplace emergency plans.</a:t>
            </a:r>
            <a:br>
              <a:rPr lang="en-US" sz="1800" dirty="0">
                <a:solidFill>
                  <a:schemeClr val="tx1"/>
                </a:solidFill>
                <a:latin typeface="Century Gothic" pitchFamily="34"/>
              </a:rPr>
            </a:br>
            <a:endParaRPr lang="en-US" sz="1800" dirty="0">
              <a:solidFill>
                <a:schemeClr val="tx1"/>
              </a:solidFill>
              <a:latin typeface="Century Gothic" pitchFamily="34"/>
            </a:endParaRP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solidFill>
                  <a:schemeClr val="tx1"/>
                </a:solidFill>
                <a:latin typeface="Century Gothic" pitchFamily="34"/>
              </a:rPr>
              <a:t>The section on controlled fires and burn - offs has been removed.</a:t>
            </a:r>
          </a:p>
        </p:txBody>
      </p:sp>
      <p:pic>
        <p:nvPicPr>
          <p:cNvPr id="4" name="Picture Placeholder 9" descr="Aerial view of a plantation&#10;&#10;AI-generated content may be incorrect.">
            <a:extLst>
              <a:ext uri="{FF2B5EF4-FFF2-40B4-BE49-F238E27FC236}">
                <a16:creationId xmlns:a16="http://schemas.microsoft.com/office/drawing/2014/main" id="{BA19FBF9-E445-E32C-5E8B-7965E69D1C7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9670" y="768096"/>
            <a:ext cx="5760931" cy="5129784"/>
          </a:xfrm>
          <a:solidFill>
            <a:srgbClr val="BFBFB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BF82F-35E6-2507-A66F-361F486FAF36}"/>
              </a:ext>
            </a:extLst>
          </p:cNvPr>
          <p:cNvSpPr txBox="1"/>
          <p:nvPr/>
        </p:nvSpPr>
        <p:spPr>
          <a:xfrm>
            <a:off x="548640" y="1219233"/>
            <a:ext cx="4169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i="1">
                <a:latin typeface="Century Gothic" pitchFamily="34"/>
              </a:rPr>
              <a:t>Fires and burn-offs</a:t>
            </a:r>
          </a:p>
          <a:p>
            <a:endParaRPr lang="en-NZ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EE116E-E2DD-0CEE-DD27-C8D1E98DE4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5470553" cy="537584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>
                <a:latin typeface="Century Gothic" pitchFamily="34"/>
              </a:rPr>
              <a:t>Part B: General requirements</a:t>
            </a:r>
            <a:endParaRPr lang="en-NZ" sz="2200" b="1">
              <a:latin typeface="Century Gothic" pitchFamily="34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>
              <a:latin typeface="Century Gothic" pitchFamily="34"/>
            </a:endParaRPr>
          </a:p>
        </p:txBody>
      </p:sp>
      <p:pic>
        <p:nvPicPr>
          <p:cNvPr id="3" name="Picture Placeholder 6" descr="A pair of black boots&#10;&#10;AI-generated content may be incorrect.">
            <a:extLst>
              <a:ext uri="{FF2B5EF4-FFF2-40B4-BE49-F238E27FC236}">
                <a16:creationId xmlns:a16="http://schemas.microsoft.com/office/drawing/2014/main" id="{1BC1ABC3-312D-C318-2B97-429F2B8D84F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13">
            <a:off x="5868701" y="375316"/>
            <a:ext cx="6858000" cy="6107369"/>
          </a:xfr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A652FD7-8244-645E-16AE-10884CD41F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1864214"/>
            <a:ext cx="4637086" cy="3903024"/>
          </a:xfrm>
        </p:spPr>
        <p:txBody>
          <a:bodyPr lIns="0" tIns="90004">
            <a:normAutofit/>
          </a:bodyPr>
          <a:lstStyle/>
          <a:p>
            <a:pPr marL="0" lvl="0" indent="0">
              <a:buNone/>
            </a:pP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PPE is now included in this part of the general principles, including:</a:t>
            </a:r>
            <a:br>
              <a:rPr lang="en-US" sz="1800">
                <a:latin typeface="Century Gothic" pitchFamily="34"/>
              </a:rPr>
            </a:br>
            <a:endParaRPr lang="en-US" sz="1800">
              <a:latin typeface="Century Gothic" pitchFamily="34"/>
            </a:endParaRPr>
          </a:p>
          <a:p>
            <a:pPr lvl="1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how it is used</a:t>
            </a:r>
            <a:br>
              <a:rPr lang="en-US" sz="1800">
                <a:latin typeface="Century Gothic" pitchFamily="34"/>
              </a:rPr>
            </a:br>
            <a:endParaRPr lang="en-US" sz="1800">
              <a:latin typeface="Century Gothic" pitchFamily="34"/>
            </a:endParaRPr>
          </a:p>
          <a:p>
            <a:pPr lvl="1">
              <a:buFont typeface="Franklin Gothic Book" pitchFamily="34"/>
              <a:buChar char="–"/>
            </a:pPr>
            <a:r>
              <a:rPr lang="en-US" sz="1800">
                <a:latin typeface="Century Gothic" pitchFamily="34"/>
              </a:rPr>
              <a:t>who provides it.</a:t>
            </a:r>
            <a:br>
              <a:rPr lang="en-US" sz="1800">
                <a:latin typeface="Century Gothic" pitchFamily="34"/>
              </a:rPr>
            </a:br>
            <a:endParaRPr lang="en-US" sz="1800">
              <a:latin typeface="Century Gothic" pitchFamily="34"/>
            </a:endParaRPr>
          </a:p>
          <a:p>
            <a:pPr marL="0" lvl="0" indent="0">
              <a:buNone/>
            </a:pPr>
            <a:r>
              <a:rPr lang="en-US" sz="1800">
                <a:latin typeface="Century Gothic" pitchFamily="34"/>
              </a:rPr>
              <a:t>Specific PPE is included in the relevant sections.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07641-61AB-19EE-DF0F-7AB0D79599FD}"/>
              </a:ext>
            </a:extLst>
          </p:cNvPr>
          <p:cNvSpPr txBox="1"/>
          <p:nvPr/>
        </p:nvSpPr>
        <p:spPr>
          <a:xfrm>
            <a:off x="705265" y="1154657"/>
            <a:ext cx="6176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>
                <a:latin typeface="Century Gothic" pitchFamily="34"/>
              </a:rPr>
              <a:t>Personal Protective Equipment (PPE) </a:t>
            </a:r>
            <a:endParaRPr lang="en-NZ" sz="2000" b="1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880178-1829-EEED-9904-C34889A776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5087840" cy="447135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>
                <a:latin typeface="Century Gothic" pitchFamily="34"/>
              </a:rPr>
              <a:t>Part B: General requirements</a:t>
            </a:r>
            <a:endParaRPr lang="en-NZ" sz="2200" b="1">
              <a:latin typeface="Century Gothic" pitchFamily="34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>
              <a:latin typeface="Century Gothic" pitchFamily="34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406F6A4-8198-FEA0-48E0-D24CF939F5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2174232"/>
            <a:ext cx="5087841" cy="3903024"/>
          </a:xfrm>
        </p:spPr>
        <p:txBody>
          <a:bodyPr lIns="0" tIns="90004">
            <a:normAutofit/>
          </a:bodyPr>
          <a:lstStyle/>
          <a:p>
            <a:pPr marL="0" lvl="0" indent="0">
              <a:buNone/>
            </a:pPr>
            <a:r>
              <a:rPr lang="en-US" sz="1800" dirty="0">
                <a:latin typeface="Century Gothic" pitchFamily="34"/>
              </a:rPr>
              <a:t>There’s new information on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latin typeface="Century Gothic" pitchFamily="34"/>
              </a:rPr>
              <a:t>training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latin typeface="Century Gothic" pitchFamily="34"/>
              </a:rPr>
              <a:t>information for workers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latin typeface="Century Gothic" pitchFamily="34"/>
              </a:rPr>
              <a:t>instruction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latin typeface="Century Gothic" pitchFamily="34"/>
              </a:rPr>
              <a:t>supervision.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23620-D412-3E5C-7A0A-211A07F57B56}"/>
              </a:ext>
            </a:extLst>
          </p:cNvPr>
          <p:cNvSpPr txBox="1"/>
          <p:nvPr/>
        </p:nvSpPr>
        <p:spPr>
          <a:xfrm>
            <a:off x="704088" y="1215651"/>
            <a:ext cx="295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latin typeface="Century Gothic" pitchFamily="34"/>
              </a:rPr>
              <a:t>Training</a:t>
            </a:r>
            <a:endParaRPr lang="en-NZ" sz="2000" i="1"/>
          </a:p>
        </p:txBody>
      </p:sp>
      <p:pic>
        <p:nvPicPr>
          <p:cNvPr id="6" name="Picture 5" descr="A person in a yellow vest&#10;&#10;AI-generated content may be incorrect.">
            <a:extLst>
              <a:ext uri="{FF2B5EF4-FFF2-40B4-BE49-F238E27FC236}">
                <a16:creationId xmlns:a16="http://schemas.microsoft.com/office/drawing/2014/main" id="{E06FDA8E-0ED8-B9F2-AD83-B3756294BF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3307" y="0"/>
            <a:ext cx="3156497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D7E16C"/>
      </a:accent1>
      <a:accent2>
        <a:srgbClr val="414099"/>
      </a:accent2>
      <a:accent3>
        <a:srgbClr val="DB4140"/>
      </a:accent3>
      <a:accent4>
        <a:srgbClr val="FFD64F"/>
      </a:accent4>
      <a:accent5>
        <a:srgbClr val="00A7D7"/>
      </a:accent5>
      <a:accent6>
        <a:srgbClr val="FF6F27"/>
      </a:accent6>
      <a:hlink>
        <a:srgbClr val="002060"/>
      </a:hlink>
      <a:folHlink>
        <a:srgbClr val="00206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nail xmlns="e8ce04af-6bf1-4460-a950-61b1541cc0c1" xsi:nil="true"/>
    <lcf76f155ced4ddcb4097134ff3c332f xmlns="e8ce04af-6bf1-4460-a950-61b1541cc0c1">
      <Terms xmlns="http://schemas.microsoft.com/office/infopath/2007/PartnerControls"/>
    </lcf76f155ced4ddcb4097134ff3c332f>
    <TaxCatchAll xmlns="e5581ef7-4608-4028-92fb-0b7b15a4fe7f" xsi:nil="true"/>
    <Choice xmlns="e8ce04af-6bf1-4460-a950-61b1541cc0c1" xsi:nil="true"/>
    <_dlc_DocId xmlns="e5581ef7-4608-4028-92fb-0b7b15a4fe7f">WORK-177073370-266873</_dlc_DocId>
    <_dlc_DocIdUrl xmlns="e5581ef7-4608-4028-92fb-0b7b15a4fe7f">
      <Url>https://worksafenz.sharepoint.com/sites/team_communications_and_channels/_layouts/15/DocIdRedir.aspx?ID=WORK-177073370-266873</Url>
      <Description>WORK-177073370-266873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B8E1B1884EA4CBE83CA2A16759DCE" ma:contentTypeVersion="23" ma:contentTypeDescription="Create a new document." ma:contentTypeScope="" ma:versionID="6d1d71c444198dbd3b7aed8a6958b716">
  <xsd:schema xmlns:xsd="http://www.w3.org/2001/XMLSchema" xmlns:xs="http://www.w3.org/2001/XMLSchema" xmlns:p="http://schemas.microsoft.com/office/2006/metadata/properties" xmlns:ns2="e5581ef7-4608-4028-92fb-0b7b15a4fe7f" xmlns:ns3="e8ce04af-6bf1-4460-a950-61b1541cc0c1" targetNamespace="http://schemas.microsoft.com/office/2006/metadata/properties" ma:root="true" ma:fieldsID="9126d7c4944a7df6e0a6b32b128893c4" ns2:_="" ns3:_="">
    <xsd:import namespace="e5581ef7-4608-4028-92fb-0b7b15a4fe7f"/>
    <xsd:import namespace="e8ce04af-6bf1-4460-a950-61b1541cc0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3:MediaServiceObjectDetectorVersions" minOccurs="0"/>
                <xsd:element ref="ns3:Thumnail" minOccurs="0"/>
                <xsd:element ref="ns3:MediaServiceSearchProperties" minOccurs="0"/>
                <xsd:element ref="ns3:Choic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81ef7-4608-4028-92fb-0b7b15a4fe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c0654c-05db-43d2-83f2-43217d7961e8}" ma:internalName="TaxCatchAll" ma:showField="CatchAllData" ma:web="e5581ef7-4608-4028-92fb-0b7b15a4fe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04af-6bf1-4460-a950-61b1541cc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722be4-e0c1-4a72-933b-7a5f66d11d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humnail" ma:index="28" nillable="true" ma:displayName="Thumbnail" ma:format="Thumbnail" ma:internalName="Thumnail">
      <xsd:simpleType>
        <xsd:restriction base="dms:Unknow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hoice" ma:index="30" nillable="true" ma:displayName="Choice" ma:format="Dropdown" ma:indexed="true" ma:internalName="Choice">
      <xsd:simpleType>
        <xsd:restriction base="dms:Choice">
          <xsd:enumeration value="Choice 1"/>
          <xsd:enumeration value="Choice 2"/>
          <xsd:enumeration value="Choice 3"/>
          <xsd:enumeration value="Choice 4"/>
          <xsd:enumeration value="Choice 5"/>
          <xsd:enumeration value="Choice 6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D46C6-A47F-4922-8E5B-AA74FEA00A8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9CFC440-4955-4021-AD79-84614FC00C86}">
  <ds:schemaRefs>
    <ds:schemaRef ds:uri="e5581ef7-4608-4028-92fb-0b7b15a4fe7f"/>
    <ds:schemaRef ds:uri="http://schemas.microsoft.com/office/2006/documentManagement/types"/>
    <ds:schemaRef ds:uri="e8ce04af-6bf1-4460-a950-61b1541cc0c1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8E70FD-1BDC-4D2E-868F-1BB1AA1A1E36}">
  <ds:schemaRefs>
    <ds:schemaRef ds:uri="e5581ef7-4608-4028-92fb-0b7b15a4fe7f"/>
    <ds:schemaRef ds:uri="e8ce04af-6bf1-4460-a950-61b1541cc0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E0209785-66DD-4F4C-8BA2-543FADE5EC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5873</TotalTime>
  <Words>1935</Words>
  <Application>Microsoft Office PowerPoint</Application>
  <PresentationFormat>Widescreen</PresentationFormat>
  <Paragraphs>260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Meiryo</vt:lpstr>
      <vt:lpstr>Aptos</vt:lpstr>
      <vt:lpstr>Aptos Display</vt:lpstr>
      <vt:lpstr>Arial</vt:lpstr>
      <vt:lpstr>Calibri</vt:lpstr>
      <vt:lpstr>Century Gothic</vt:lpstr>
      <vt:lpstr>Franklin Gothic Book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want everyone to come home from work healthy and safe.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Raewyn Baldwin</dc:creator>
  <cp:lastModifiedBy>Charlotte Rae</cp:lastModifiedBy>
  <cp:revision>9</cp:revision>
  <dcterms:created xsi:type="dcterms:W3CDTF">2025-09-22T22:56:31Z</dcterms:created>
  <dcterms:modified xsi:type="dcterms:W3CDTF">2025-11-10T01:32:11Z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0x010100BF3B8E1B1884EA4CBE83CA2A16759DCE</vt:lpwstr>
  </property>
  <property fmtid="{D5CDD505-2E9C-101B-9397-08002B2CF9AE}" pid="3" name="_dlc_DocIdItemGuid">
    <vt:lpwstr>55760a9d-c037-4f91-837b-56d21cd9d086</vt:lpwstr>
  </property>
  <property fmtid="{D5CDD505-2E9C-101B-9397-08002B2CF9AE}" pid="4" name="MediaServiceImageTags">
    <vt:lpwstr/>
  </property>
</Properties>
</file>