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4" r:id="rId3"/>
    <p:sldId id="265" r:id="rId4"/>
    <p:sldId id="266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sBNyXoVmlrHlf7/hsHBgg==" hashData="bq8tBqe6JW6W4Igj/mGHz+OFRfh/3k1AicJy0c3IvwG5hZ9ZGe/b1JlkbD8zBJEBwfqMxThUjqjdWgDTK5gTig=="/>
  <p:extLst>
    <p:ext uri="{EFAFB233-063F-42B5-8137-9DF3F51BA10A}">
      <p15:sldGuideLst xmlns="" xmlns:p15="http://schemas.microsoft.com/office/powerpoint/2012/main">
        <p15:guide id="1" orient="horz" pos="1797" userDrawn="1">
          <p15:clr>
            <a:srgbClr val="A4A3A4"/>
          </p15:clr>
        </p15:guide>
        <p15:guide id="2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4" autoAdjust="0"/>
    <p:restoredTop sz="76196" autoAdjust="0"/>
  </p:normalViewPr>
  <p:slideViewPr>
    <p:cSldViewPr snapToGrid="0">
      <p:cViewPr>
        <p:scale>
          <a:sx n="76" d="100"/>
          <a:sy n="76" d="100"/>
        </p:scale>
        <p:origin x="-523" y="-58"/>
      </p:cViewPr>
      <p:guideLst>
        <p:guide orient="horz" pos="1797"/>
        <p:guide pos="574"/>
      </p:guideLst>
    </p:cSldViewPr>
  </p:slideViewPr>
  <p:notesTextViewPr>
    <p:cViewPr>
      <p:scale>
        <a:sx n="3" d="2"/>
        <a:sy n="3" d="2"/>
      </p:scale>
      <p:origin x="0" y="5328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6047C-EC24-4F86-BD4C-7D306A2D7FA6}" type="datetimeFigureOut">
              <a:rPr lang="en-NZ" smtClean="0"/>
              <a:t>14/01/2020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3097-13E6-4C0F-BD15-72FBA6FB965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339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dirty="0" smtClean="0"/>
              <a:t>Introduce yourself, thank hosts &amp; greet the audience</a:t>
            </a:r>
          </a:p>
          <a:p>
            <a:endParaRPr lang="en-NZ" sz="1200" dirty="0" smtClean="0"/>
          </a:p>
          <a:p>
            <a:r>
              <a:rPr lang="en-NZ" sz="1200" dirty="0" smtClean="0"/>
              <a:t>This</a:t>
            </a:r>
            <a:r>
              <a:rPr lang="en-NZ" sz="1200" baseline="0" dirty="0" smtClean="0"/>
              <a:t> year has been an ok year for forestry health and safety</a:t>
            </a:r>
          </a:p>
          <a:p>
            <a:endParaRPr lang="en-NZ" sz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aseline="0" dirty="0" smtClean="0"/>
              <a:t>But not for Nate Miller, </a:t>
            </a:r>
            <a:r>
              <a:rPr kumimoji="0" lang="en-NZ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Nathan </a:t>
            </a:r>
            <a:r>
              <a:rPr kumimoji="0" lang="en-N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Paikea</a:t>
            </a:r>
            <a:r>
              <a:rPr kumimoji="0" lang="en-NZ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Calibri"/>
                <a:cs typeface="Times New Roman"/>
              </a:rPr>
              <a:t>, </a:t>
            </a:r>
            <a:r>
              <a:rPr lang="en-NZ" sz="1200" dirty="0" smtClean="0">
                <a:effectLst/>
                <a:latin typeface="+mn-lt"/>
                <a:ea typeface="Calibri"/>
                <a:cs typeface="Times New Roman"/>
              </a:rPr>
              <a:t>Russell </a:t>
            </a:r>
            <a:r>
              <a:rPr lang="en-NZ" b="0" i="0" dirty="0" err="1" smtClean="0">
                <a:solidFill>
                  <a:srgbClr val="333333"/>
                </a:solidFill>
                <a:effectLst/>
                <a:latin typeface="Merriweather Sans"/>
              </a:rPr>
              <a:t>Oxnam</a:t>
            </a:r>
            <a:r>
              <a:rPr lang="en-NZ" sz="1200" dirty="0" smtClean="0">
                <a:effectLst/>
                <a:latin typeface="+mn-lt"/>
                <a:ea typeface="Calibri"/>
                <a:cs typeface="Times New Roman"/>
              </a:rPr>
              <a:t>, their loved ones</a:t>
            </a:r>
            <a:r>
              <a:rPr lang="en-NZ" sz="1200" baseline="0" dirty="0" smtClean="0">
                <a:effectLst/>
                <a:latin typeface="+mn-lt"/>
                <a:ea typeface="Calibri"/>
                <a:cs typeface="Times New Roman"/>
              </a:rPr>
              <a:t> or workmates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aseline="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en-NZ" sz="1200" dirty="0" smtClean="0"/>
              <a:t>Russell </a:t>
            </a:r>
            <a:r>
              <a:rPr lang="en-NZ" b="0" i="0" dirty="0" err="1" smtClean="0">
                <a:solidFill>
                  <a:srgbClr val="333333"/>
                </a:solidFill>
                <a:effectLst/>
                <a:latin typeface="Merriweather Sans"/>
              </a:rPr>
              <a:t>Oxnam</a:t>
            </a:r>
            <a:r>
              <a:rPr lang="en-NZ" sz="1200" dirty="0" smtClean="0"/>
              <a:t> was the 65</a:t>
            </a:r>
            <a:r>
              <a:rPr lang="en-NZ" sz="1200" baseline="30000" dirty="0" smtClean="0"/>
              <a:t>th</a:t>
            </a:r>
            <a:r>
              <a:rPr lang="en-NZ" sz="1200" dirty="0" smtClean="0"/>
              <a:t> logger</a:t>
            </a:r>
            <a:r>
              <a:rPr lang="en-NZ" sz="1200" baseline="0" dirty="0" smtClean="0"/>
              <a:t> killed at work since the last year when no-one died working in a NZ forest  - 2005</a:t>
            </a:r>
          </a:p>
          <a:p>
            <a:endParaRPr lang="en-NZ" sz="1200" baseline="0" dirty="0" smtClean="0"/>
          </a:p>
          <a:p>
            <a:r>
              <a:rPr lang="en-NZ" sz="1200" baseline="0" dirty="0" smtClean="0"/>
              <a:t>While the harm trend over the past 3 quarters has been pleasing (Week away from work down 24%) let’s think about some other numbers</a:t>
            </a:r>
            <a:endParaRPr lang="en-NZ" sz="1200" dirty="0" smtClean="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aseline="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baseline="0" dirty="0" smtClean="0">
              <a:effectLst/>
              <a:latin typeface="+mn-lt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baseline="0" dirty="0" smtClean="0">
                <a:effectLst/>
                <a:latin typeface="+mn-lt"/>
                <a:ea typeface="Calibri"/>
                <a:cs typeface="Times New Roman"/>
              </a:rPr>
              <a:t>Background info if needed: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800" baseline="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NZ" sz="1100" b="1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13/2/19</a:t>
            </a:r>
            <a:endParaRPr lang="en-NZ" sz="1800" b="1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b="1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Nathan (Nate) Miller </a:t>
            </a:r>
            <a:r>
              <a:rPr lang="en-NZ" sz="1100" b="0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28</a:t>
            </a:r>
            <a:endParaRPr lang="en-NZ" sz="1800" b="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b="0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West </a:t>
            </a:r>
            <a:r>
              <a:rPr lang="en-NZ" sz="1100" b="0" dirty="0" err="1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Ho</a:t>
            </a:r>
            <a:r>
              <a:rPr lang="en-NZ" sz="1100" b="0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NZ" sz="1100" b="0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Forest, </a:t>
            </a:r>
            <a:r>
              <a:rPr lang="en-NZ" sz="1100" b="0" dirty="0" err="1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Tolaga</a:t>
            </a:r>
            <a:r>
              <a:rPr lang="en-NZ" sz="1100" b="0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 Bay Gisborne</a:t>
            </a:r>
            <a:endParaRPr lang="en-NZ" sz="1800" b="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b="0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Breaker Out stuck by log</a:t>
            </a:r>
            <a:endParaRPr lang="en-NZ" sz="1800" b="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b="0" dirty="0" err="1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Ernslaw</a:t>
            </a:r>
            <a:r>
              <a:rPr lang="en-NZ" sz="1100" b="0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NZ" sz="1100" b="0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One, </a:t>
            </a:r>
            <a:r>
              <a:rPr lang="en-NZ" sz="1100" b="0" dirty="0" err="1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Pakiri</a:t>
            </a:r>
            <a:r>
              <a:rPr lang="en-NZ" sz="1100" b="0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 Logging</a:t>
            </a:r>
            <a:endParaRPr lang="en-NZ" sz="1800" b="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b="0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Corp</a:t>
            </a:r>
            <a:endParaRPr lang="en-NZ" sz="1800" b="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lang="en-NZ" sz="1100" b="1" dirty="0" smtClean="0">
              <a:solidFill>
                <a:srgbClr val="FFFFFF"/>
              </a:solidFill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NZ" sz="1100" b="1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21/8/19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b="1" dirty="0" smtClean="0">
                <a:effectLst/>
                <a:latin typeface="+mn-lt"/>
                <a:ea typeface="Calibri"/>
                <a:cs typeface="Times New Roman"/>
              </a:rPr>
              <a:t>Nathan </a:t>
            </a:r>
            <a:r>
              <a:rPr lang="en-NZ" sz="1100" b="1" dirty="0" err="1" smtClean="0">
                <a:effectLst/>
                <a:latin typeface="+mn-lt"/>
                <a:ea typeface="Calibri"/>
                <a:cs typeface="Times New Roman"/>
              </a:rPr>
              <a:t>Paikea</a:t>
            </a:r>
            <a:r>
              <a:rPr lang="en-NZ" sz="1100" b="1" dirty="0" smtClean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45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dirty="0" err="1" smtClean="0">
                <a:effectLst/>
                <a:latin typeface="+mn-lt"/>
                <a:ea typeface="Calibri"/>
                <a:cs typeface="Times New Roman"/>
              </a:rPr>
              <a:t>Tututawa</a:t>
            </a: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 Forest, Stratford, Taranaki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Struck by tree while felling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Tree Awareness Management Ltd, Skyline Harvest Limited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Corp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 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NZ" sz="1100" b="1" dirty="0" smtClean="0">
                <a:solidFill>
                  <a:srgbClr val="FFFFFF"/>
                </a:solidFill>
                <a:effectLst/>
                <a:latin typeface="+mn-lt"/>
                <a:ea typeface="Calibri"/>
                <a:cs typeface="Times New Roman"/>
              </a:rPr>
              <a:t>8/10/19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b="1" dirty="0" smtClean="0">
                <a:effectLst/>
                <a:latin typeface="+mn-lt"/>
                <a:ea typeface="Calibri"/>
                <a:cs typeface="Times New Roman"/>
              </a:rPr>
              <a:t>Russell </a:t>
            </a:r>
            <a:r>
              <a:rPr lang="en-NZ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Oxnam</a:t>
            </a:r>
            <a:r>
              <a:rPr lang="en-NZ" sz="1800" b="1" baseline="0" dirty="0" smtClean="0">
                <a:effectLst/>
                <a:latin typeface="+mn-lt"/>
                <a:ea typeface="Calibri"/>
                <a:cs typeface="Times New Roman"/>
              </a:rPr>
              <a:t> </a:t>
            </a: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66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dirty="0" err="1" smtClean="0">
                <a:effectLst/>
                <a:latin typeface="+mn-lt"/>
                <a:ea typeface="Calibri"/>
                <a:cs typeface="Times New Roman"/>
              </a:rPr>
              <a:t>Finnis</a:t>
            </a: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 Road, </a:t>
            </a:r>
            <a:r>
              <a:rPr lang="en-NZ" sz="1100" dirty="0" err="1" smtClean="0">
                <a:effectLst/>
                <a:latin typeface="+mn-lt"/>
                <a:ea typeface="Calibri"/>
                <a:cs typeface="Times New Roman"/>
              </a:rPr>
              <a:t>Pohangina</a:t>
            </a: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, </a:t>
            </a:r>
            <a:r>
              <a:rPr lang="en-NZ" sz="1100" dirty="0" err="1" smtClean="0">
                <a:effectLst/>
                <a:latin typeface="+mn-lt"/>
                <a:ea typeface="Calibri"/>
                <a:cs typeface="Times New Roman"/>
              </a:rPr>
              <a:t>Manawatu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Struck by </a:t>
            </a:r>
            <a:r>
              <a:rPr lang="en-NZ" sz="1100" dirty="0" err="1" smtClean="0">
                <a:effectLst/>
                <a:latin typeface="+mn-lt"/>
                <a:ea typeface="Calibri"/>
                <a:cs typeface="Times New Roman"/>
              </a:rPr>
              <a:t>rootball</a:t>
            </a: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 while felling </a:t>
            </a:r>
            <a:r>
              <a:rPr lang="en-NZ" sz="1100" dirty="0" err="1" smtClean="0">
                <a:effectLst/>
                <a:latin typeface="+mn-lt"/>
                <a:ea typeface="Calibri"/>
                <a:cs typeface="Times New Roman"/>
              </a:rPr>
              <a:t>windthrow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John Turkington Forestry, </a:t>
            </a:r>
            <a:r>
              <a:rPr lang="en-NZ" sz="1100" dirty="0" err="1" smtClean="0">
                <a:effectLst/>
                <a:latin typeface="+mn-lt"/>
                <a:ea typeface="Calibri"/>
                <a:cs typeface="Times New Roman"/>
              </a:rPr>
              <a:t>Foxpine</a:t>
            </a:r>
            <a:r>
              <a:rPr lang="en-NZ" sz="1100" dirty="0" smtClean="0">
                <a:effectLst/>
                <a:latin typeface="+mn-lt"/>
                <a:ea typeface="Calibri"/>
                <a:cs typeface="Times New Roman"/>
              </a:rPr>
              <a:t> Logging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NZ" sz="1100" smtClean="0">
                <a:effectLst/>
                <a:latin typeface="+mn-lt"/>
                <a:ea typeface="Calibri"/>
                <a:cs typeface="Times New Roman"/>
              </a:rPr>
              <a:t>Corp</a:t>
            </a:r>
            <a:endParaRPr lang="en-NZ" sz="18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3097-13E6-4C0F-BD15-72FBA6FB965C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993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Tree faller deaths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Of the 11 most recent deaths in the industry 6 have been Tree Fallers, yet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We are not aware of any deaths as a result of mechanised tree felling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 tree felling is heavily reliant on tree fallers seeing all the risks in each and every tree. Misjudging where a branch will fall or not leaving enough hinge wood can result a tree faller being killed!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A manual Tree faller faces, as you know 5 critical decisions per tree, lets say 70 trees per day, that’s 350 opportunities each day, 1750 per week to make a mistake that if got wrong is likely to result in death.  You might dispute the maths at the margins but you get my point </a:t>
            </a:r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Over the past year we have had</a:t>
            </a:r>
            <a:r>
              <a:rPr lang="en-NZ" baseline="0" dirty="0" smtClean="0"/>
              <a:t> a focus on hauler guarding</a:t>
            </a:r>
          </a:p>
          <a:p>
            <a:r>
              <a:rPr lang="en-NZ" baseline="0" dirty="0" smtClean="0"/>
              <a:t>We have done more than 130 focussed assessments and issued nearly 170 notices or other actions requiring corrective actions – all have been complied with</a:t>
            </a:r>
          </a:p>
          <a:p>
            <a:r>
              <a:rPr lang="en-NZ" baseline="0" dirty="0" smtClean="0"/>
              <a:t>That’s likely to be around 150 situations where people working on or around those machines are safer by making changes to the machine – not by being more careful, not making a mistake</a:t>
            </a:r>
          </a:p>
          <a:p>
            <a:endParaRPr lang="en-NZ" baseline="0" dirty="0" smtClean="0"/>
          </a:p>
          <a:p>
            <a:endParaRPr lang="en-NZ" baseline="0" dirty="0" smtClean="0"/>
          </a:p>
          <a:p>
            <a:r>
              <a:rPr lang="en-NZ" baseline="0" dirty="0" smtClean="0"/>
              <a:t>Log losses</a:t>
            </a:r>
          </a:p>
          <a:p>
            <a:r>
              <a:rPr lang="en-NZ" baseline="0" dirty="0" smtClean="0"/>
              <a:t>A recent look by the LTSC at the IRIS and LTSC databases showed 80 incidents over the past 5 years of logs being lost off log trucks after loading</a:t>
            </a:r>
          </a:p>
          <a:p>
            <a:r>
              <a:rPr lang="en-NZ" baseline="0" dirty="0" smtClean="0"/>
              <a:t>Whether that’s the tip of the iceberg (as we think) or a reasonable count, it represents a real risk to forest workers and the general public</a:t>
            </a:r>
          </a:p>
          <a:p>
            <a:r>
              <a:rPr lang="en-NZ" baseline="0" dirty="0" smtClean="0"/>
              <a:t>Yet the controls we are looking at really simply amount to hoping that loaders and truck driver do better!</a:t>
            </a:r>
          </a:p>
          <a:p>
            <a:r>
              <a:rPr lang="en-NZ" baseline="0" dirty="0" smtClean="0"/>
              <a:t>How often do you look at a load on the open road and decide to either pass quickly or pull back a distance?</a:t>
            </a:r>
          </a:p>
          <a:p>
            <a:endParaRPr lang="en-NZ" baseline="0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3097-13E6-4C0F-BD15-72FBA6FB965C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11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These are all examples contrasting managing</a:t>
            </a:r>
            <a:r>
              <a:rPr lang="en-NZ" baseline="0" dirty="0" smtClean="0"/>
              <a:t> risks by rules, hope and being careful, vs looking at how the work is done </a:t>
            </a:r>
            <a:r>
              <a:rPr lang="en-NZ" dirty="0" smtClean="0"/>
              <a:t>– and I’m sure you can think of others </a:t>
            </a:r>
          </a:p>
          <a:p>
            <a:endParaRPr lang="en-NZ" dirty="0" smtClean="0"/>
          </a:p>
          <a:p>
            <a:r>
              <a:rPr lang="en-NZ" dirty="0" smtClean="0"/>
              <a:t>We know from innovations in</a:t>
            </a:r>
            <a:r>
              <a:rPr lang="en-NZ" baseline="0" dirty="0" smtClean="0"/>
              <a:t> Breaking Out and Mechanised Tree Felling (like steep slope machines) that it is through the more effective controls that real improvements can be made</a:t>
            </a:r>
          </a:p>
          <a:p>
            <a:endParaRPr lang="en-NZ" baseline="0" dirty="0" smtClean="0"/>
          </a:p>
          <a:p>
            <a:r>
              <a:rPr lang="en-NZ" baseline="0" dirty="0" smtClean="0"/>
              <a:t>We need to keep looking for these types of ways to keep safe rather than relying on frontline workers </a:t>
            </a:r>
            <a:r>
              <a:rPr lang="en-NZ" b="1" baseline="0" dirty="0" smtClean="0"/>
              <a:t>never</a:t>
            </a:r>
            <a:r>
              <a:rPr lang="en-NZ" baseline="0" dirty="0" smtClean="0"/>
              <a:t> making a mistake as the first line of defence against being killed – because that’s what’s at stake.</a:t>
            </a:r>
          </a:p>
          <a:p>
            <a:endParaRPr lang="en-NZ" baseline="0" dirty="0" smtClean="0"/>
          </a:p>
          <a:p>
            <a:r>
              <a:rPr lang="en-NZ" baseline="0" dirty="0" smtClean="0"/>
              <a:t>So the next time you as a worker think – “this is tricky”, or “I can’t make a mistake here”, or God forbid after the fact – “shit, that was close!”</a:t>
            </a:r>
          </a:p>
          <a:p>
            <a:endParaRPr lang="en-NZ" baseline="0" dirty="0" smtClean="0"/>
          </a:p>
          <a:p>
            <a:r>
              <a:rPr lang="en-NZ" baseline="0" dirty="0" smtClean="0"/>
              <a:t>Or you as a crew boss or supervisor think “we really need to be careful here”</a:t>
            </a:r>
          </a:p>
          <a:p>
            <a:endParaRPr lang="en-NZ" baseline="0" dirty="0" smtClean="0"/>
          </a:p>
          <a:p>
            <a:r>
              <a:rPr lang="en-NZ" baseline="0" dirty="0" smtClean="0"/>
              <a:t>Step back and talk with your crew about how else the work could be done  - in a way that is actually safe</a:t>
            </a:r>
          </a:p>
          <a:p>
            <a:endParaRPr lang="en-NZ" baseline="0" dirty="0" smtClean="0"/>
          </a:p>
          <a:p>
            <a:endParaRPr lang="en-NZ" baseline="0" dirty="0" smtClean="0"/>
          </a:p>
          <a:p>
            <a:endParaRPr lang="en-NZ" baseline="0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3097-13E6-4C0F-BD15-72FBA6FB965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36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Modern Safety thinking</a:t>
            </a:r>
            <a:r>
              <a:rPr lang="en-NZ" baseline="0" dirty="0" smtClean="0"/>
              <a:t> (Todd Conklin (reference FISC presentation of it was used) , or local thinkers like Dr Hillary Bennett) also has some tools that we can all use to think about this</a:t>
            </a:r>
          </a:p>
          <a:p>
            <a:endParaRPr lang="en-NZ" baseline="0" dirty="0" smtClean="0"/>
          </a:p>
          <a:p>
            <a:r>
              <a:rPr lang="en-NZ" baseline="0" dirty="0" smtClean="0"/>
              <a:t>Work as imagined vs work as done – this can help us think about what is really going on</a:t>
            </a:r>
          </a:p>
          <a:p>
            <a:endParaRPr lang="en-NZ" baseline="0" dirty="0" smtClean="0"/>
          </a:p>
          <a:p>
            <a:r>
              <a:rPr lang="en-NZ" baseline="0" dirty="0" smtClean="0"/>
              <a:t>Perhaps the simplest way to think about this is to start at home </a:t>
            </a:r>
          </a:p>
          <a:p>
            <a:endParaRPr lang="en-NZ" baseline="0" dirty="0" smtClean="0"/>
          </a:p>
          <a:p>
            <a:r>
              <a:rPr lang="en-NZ" baseline="0" dirty="0" smtClean="0"/>
              <a:t>Maybe think about the last time you were at home lying in, thinking about what you were planning for the day … golf, watch the rugby, have a snooze, that might be your to do list for the day</a:t>
            </a:r>
          </a:p>
          <a:p>
            <a:r>
              <a:rPr lang="en-NZ" baseline="0" dirty="0" smtClean="0"/>
              <a:t>now think about what you actually did that day … mowed the lawn, took the family shopping, got into an argument, chores …. Work as imagined vs work as done</a:t>
            </a:r>
          </a:p>
          <a:p>
            <a:endParaRPr lang="en-NZ" baseline="0" dirty="0" smtClean="0"/>
          </a:p>
          <a:p>
            <a:r>
              <a:rPr lang="en-NZ" baseline="0" dirty="0" smtClean="0"/>
              <a:t>At work – do your safety policies (manuals, SOPs, rules) match how the work is really done, always?</a:t>
            </a:r>
          </a:p>
          <a:p>
            <a:endParaRPr lang="en-NZ" baseline="0" dirty="0" smtClean="0"/>
          </a:p>
          <a:p>
            <a:r>
              <a:rPr lang="en-NZ" baseline="0" dirty="0" smtClean="0"/>
              <a:t>Does you first aid training and first aid kit actually give you what you would need if you really needed it?</a:t>
            </a:r>
          </a:p>
          <a:p>
            <a:endParaRPr lang="en-NZ" baseline="0" dirty="0" smtClean="0"/>
          </a:p>
          <a:p>
            <a:r>
              <a:rPr lang="en-NZ" baseline="0" dirty="0" smtClean="0"/>
              <a:t>How about how you do your job yourself??</a:t>
            </a:r>
          </a:p>
          <a:p>
            <a:endParaRPr lang="en-NZ" baseline="0" dirty="0" smtClean="0"/>
          </a:p>
          <a:p>
            <a:r>
              <a:rPr lang="en-NZ" baseline="0" dirty="0" smtClean="0"/>
              <a:t>What gets the work done?  What keeps you safe?</a:t>
            </a:r>
          </a:p>
          <a:p>
            <a:endParaRPr lang="en-NZ" baseline="0" dirty="0" smtClean="0"/>
          </a:p>
          <a:p>
            <a:r>
              <a:rPr lang="en-NZ" baseline="0" dirty="0" smtClean="0"/>
              <a:t>The thing here is to get work as imagined and work as done looking more like each other, and to keep these under constant review</a:t>
            </a:r>
          </a:p>
          <a:p>
            <a:endParaRPr lang="en-NZ" baseline="0" dirty="0" smtClean="0"/>
          </a:p>
          <a:p>
            <a:r>
              <a:rPr lang="en-NZ" baseline="0" dirty="0" smtClean="0"/>
              <a:t>Work done well – thinking about, understanding and talking deeply about when the work goes well (maybe think about it like a near miss investigation) can also be a really helpful way to think about work differently and get improvements to productivity and health and safety performance</a:t>
            </a:r>
          </a:p>
          <a:p>
            <a:endParaRPr lang="en-NZ" baseline="0" dirty="0" smtClean="0"/>
          </a:p>
          <a:p>
            <a:r>
              <a:rPr lang="en-NZ" baseline="0" dirty="0" smtClean="0"/>
              <a:t>Don’t limit yourself to just your own crew, talk with others about what works for them and think about how that might work for you.</a:t>
            </a:r>
          </a:p>
          <a:p>
            <a:endParaRPr lang="en-NZ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baseline="0" dirty="0" smtClean="0"/>
              <a:t>That’s what we are focussing on out in the bush and our work with industry leadership over the next year. </a:t>
            </a:r>
            <a:r>
              <a:rPr lang="en-NZ" baseline="0" smtClean="0"/>
              <a:t>With you </a:t>
            </a:r>
            <a:r>
              <a:rPr lang="en-NZ" baseline="0" dirty="0" smtClean="0"/>
              <a:t>we look forward to making some real gains.</a:t>
            </a:r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C3097-13E6-4C0F-BD15-72FBA6FB965C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627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icultur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2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float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64" y="744959"/>
            <a:ext cx="6887294" cy="4484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40" y="2286871"/>
            <a:ext cx="6598380" cy="37600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067759" y="2286871"/>
            <a:ext cx="3451580" cy="32441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0044D4-D135-E04E-B295-BB74218B60CF}"/>
              </a:ext>
            </a:extLst>
          </p:cNvPr>
          <p:cNvCxnSpPr/>
          <p:nvPr userDrawn="1"/>
        </p:nvCxnSpPr>
        <p:spPr>
          <a:xfrm>
            <a:off x="786767" y="571651"/>
            <a:ext cx="108105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73464" y="1258337"/>
            <a:ext cx="6464300" cy="48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572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9144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 marL="13716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 marL="18288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en-US" dirty="0" smtClean="0"/>
              <a:t>EDIT SUBTITLE STYLES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2577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65" y="744959"/>
            <a:ext cx="3470402" cy="9336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40" y="2286871"/>
            <a:ext cx="3402375" cy="3788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Meiryo" panose="020B0604030504040204" pitchFamily="34" charset="-128"/>
              <a:buNone/>
              <a:defRPr sz="18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488874" y="1"/>
            <a:ext cx="770177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0044D4-D135-E04E-B295-BB74218B60CF}"/>
              </a:ext>
            </a:extLst>
          </p:cNvPr>
          <p:cNvCxnSpPr/>
          <p:nvPr userDrawn="1"/>
        </p:nvCxnSpPr>
        <p:spPr>
          <a:xfrm>
            <a:off x="786767" y="571651"/>
            <a:ext cx="108105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173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65" y="744959"/>
            <a:ext cx="3470402" cy="93364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40" y="2286871"/>
            <a:ext cx="3402375" cy="3788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Meiryo" panose="020B0604030504040204" pitchFamily="34" charset="-128"/>
              <a:buNone/>
              <a:defRPr sz="18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73465" y="2286871"/>
            <a:ext cx="3402375" cy="3788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0044D4-D135-E04E-B295-BB74218B60CF}"/>
              </a:ext>
            </a:extLst>
          </p:cNvPr>
          <p:cNvCxnSpPr/>
          <p:nvPr userDrawn="1"/>
        </p:nvCxnSpPr>
        <p:spPr>
          <a:xfrm>
            <a:off x="786767" y="571651"/>
            <a:ext cx="108105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idx="14"/>
          </p:nvPr>
        </p:nvSpPr>
        <p:spPr>
          <a:xfrm>
            <a:off x="4454610" y="2286871"/>
            <a:ext cx="3402375" cy="3788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/>
          </p:nvPr>
        </p:nvSpPr>
        <p:spPr>
          <a:xfrm>
            <a:off x="8111481" y="2286871"/>
            <a:ext cx="3402375" cy="3788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78714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64" y="744960"/>
            <a:ext cx="6666232" cy="4570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73464" y="1595336"/>
            <a:ext cx="10707336" cy="45664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0044D4-D135-E04E-B295-BB74218B60CF}"/>
              </a:ext>
            </a:extLst>
          </p:cNvPr>
          <p:cNvCxnSpPr/>
          <p:nvPr userDrawn="1"/>
        </p:nvCxnSpPr>
        <p:spPr>
          <a:xfrm>
            <a:off x="786767" y="571651"/>
            <a:ext cx="108105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73464" y="1258337"/>
            <a:ext cx="6464300" cy="48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572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9144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 marL="13716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 marL="18288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en-US" dirty="0" smtClean="0"/>
              <a:t>EDIT SUBTITLE STYLES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4057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64" y="744960"/>
            <a:ext cx="6666232" cy="4570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0044D4-D135-E04E-B295-BB74218B60CF}"/>
              </a:ext>
            </a:extLst>
          </p:cNvPr>
          <p:cNvCxnSpPr/>
          <p:nvPr userDrawn="1"/>
        </p:nvCxnSpPr>
        <p:spPr>
          <a:xfrm>
            <a:off x="786767" y="571651"/>
            <a:ext cx="108105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73464" y="1258337"/>
            <a:ext cx="6464300" cy="48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572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9144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 marL="13716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 marL="18288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en-US" dirty="0" smtClean="0"/>
              <a:t>EDIT SUBTITLE STYLES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0645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39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0651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452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tru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str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facturing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7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ctives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2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3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3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/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64" y="744959"/>
            <a:ext cx="6541736" cy="4484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40" y="2286871"/>
            <a:ext cx="6598380" cy="3788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Meiryo" panose="020B0604030504040204" pitchFamily="34" charset="-128"/>
              <a:buNone/>
              <a:defRPr sz="18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067758" y="1"/>
            <a:ext cx="4122893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0044D4-D135-E04E-B295-BB74218B60CF}"/>
              </a:ext>
            </a:extLst>
          </p:cNvPr>
          <p:cNvCxnSpPr/>
          <p:nvPr userDrawn="1"/>
        </p:nvCxnSpPr>
        <p:spPr>
          <a:xfrm>
            <a:off x="786767" y="571651"/>
            <a:ext cx="108105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73464" y="1258337"/>
            <a:ext cx="6464300" cy="48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572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9144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 marL="13716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 marL="18288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en-US" dirty="0" smtClean="0"/>
              <a:t>EDIT SUBTITLE STYLES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2817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/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64" y="744960"/>
            <a:ext cx="6541736" cy="4726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40" y="2286871"/>
            <a:ext cx="6598380" cy="378810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067758" y="1"/>
            <a:ext cx="4122893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0044D4-D135-E04E-B295-BB74218B60CF}"/>
              </a:ext>
            </a:extLst>
          </p:cNvPr>
          <p:cNvCxnSpPr/>
          <p:nvPr userDrawn="1"/>
        </p:nvCxnSpPr>
        <p:spPr>
          <a:xfrm>
            <a:off x="786767" y="571651"/>
            <a:ext cx="108105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73464" y="1258337"/>
            <a:ext cx="6464300" cy="48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572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9144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 marL="13716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 marL="18288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en-US" dirty="0" smtClean="0"/>
              <a:t>EDIT SUBTITLE STYLES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115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/float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63" y="744959"/>
            <a:ext cx="6749071" cy="43989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40" y="2286871"/>
            <a:ext cx="6598380" cy="37600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1400"/>
              </a:spcAft>
              <a:buFont typeface="Meiryo" panose="020B0604030504040204" pitchFamily="34" charset="-128"/>
              <a:buNone/>
              <a:defRPr sz="18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8067759" y="2286871"/>
            <a:ext cx="3451580" cy="32441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E0044D4-D135-E04E-B295-BB74218B60CF}"/>
              </a:ext>
            </a:extLst>
          </p:cNvPr>
          <p:cNvCxnSpPr/>
          <p:nvPr userDrawn="1"/>
        </p:nvCxnSpPr>
        <p:spPr>
          <a:xfrm>
            <a:off x="786767" y="571651"/>
            <a:ext cx="108105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773464" y="1258337"/>
            <a:ext cx="6464300" cy="481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4572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9144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3pPr>
            <a:lvl4pPr marL="13716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4pPr>
            <a:lvl5pPr marL="1828800" indent="0">
              <a:buNone/>
              <a:defRPr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5pPr>
          </a:lstStyle>
          <a:p>
            <a:pPr lvl="0"/>
            <a:r>
              <a:rPr lang="en-US" dirty="0" smtClean="0"/>
              <a:t>EDIT SUBTITLE STYLES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9837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3464" y="744959"/>
            <a:ext cx="10515600" cy="933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197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67" r:id="rId7"/>
    <p:sldLayoutId id="2147483650" r:id="rId8"/>
    <p:sldLayoutId id="2147483661" r:id="rId9"/>
    <p:sldLayoutId id="2147483663" r:id="rId10"/>
    <p:sldLayoutId id="2147483665" r:id="rId11"/>
    <p:sldLayoutId id="2147483666" r:id="rId12"/>
    <p:sldLayoutId id="2147483664" r:id="rId13"/>
    <p:sldLayoutId id="2147483673" r:id="rId14"/>
    <p:sldLayoutId id="2147483674" r:id="rId15"/>
    <p:sldLayoutId id="214748366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Meiryo" panose="020B0604030504040204" pitchFamily="34" charset="-128"/>
          <a:ea typeface="Meiryo" panose="020B0604030504040204" pitchFamily="34" charset="-128"/>
          <a:cs typeface="Meiryo" panose="020B060403050404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51074C-B582-0246-A96F-603816D9A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699" y="5116976"/>
            <a:ext cx="4565651" cy="1446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9399" y="5447832"/>
            <a:ext cx="2962976" cy="7848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NZ" sz="1100" dirty="0" smtClean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January 2020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xmlns="" id="{2A9EA6B9-EBA1-AE46-96C3-A4F2BA022E5E}"/>
              </a:ext>
            </a:extLst>
          </p:cNvPr>
          <p:cNvSpPr txBox="1">
            <a:spLocks/>
          </p:cNvSpPr>
          <p:nvPr/>
        </p:nvSpPr>
        <p:spPr>
          <a:xfrm>
            <a:off x="1524000" y="1118317"/>
            <a:ext cx="9144000" cy="23876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Safe start breakfasts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626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Risk management</a:t>
            </a:r>
            <a:endParaRPr lang="en-NZ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1" r="30861"/>
          <a:stretch>
            <a:fillRect/>
          </a:stretch>
        </p:blipFill>
        <p:spPr/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839461" y="1812015"/>
            <a:ext cx="1949355" cy="3624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000" b="1" spc="-600" dirty="0" smtClean="0">
                <a:solidFill>
                  <a:schemeClr val="accent2"/>
                </a:solidFill>
              </a:rPr>
              <a:t>11 </a:t>
            </a:r>
            <a:r>
              <a:rPr lang="en-NZ" dirty="0" smtClean="0"/>
              <a:t>fatalities</a:t>
            </a:r>
            <a:r>
              <a:rPr lang="en-NZ" sz="5000" b="1" spc="-600" dirty="0" smtClean="0">
                <a:solidFill>
                  <a:schemeClr val="accent1"/>
                </a:solidFill>
              </a:rPr>
              <a:t> </a:t>
            </a:r>
            <a:endParaRPr lang="en-NZ" sz="5000" b="1" spc="-6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15186" y="4513513"/>
            <a:ext cx="2974533" cy="3624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000" b="1" spc="-300" dirty="0" smtClean="0">
                <a:solidFill>
                  <a:schemeClr val="accent2"/>
                </a:solidFill>
              </a:rPr>
              <a:t>139</a:t>
            </a:r>
            <a:r>
              <a:rPr lang="en-NZ" b="1" dirty="0" smtClean="0">
                <a:solidFill>
                  <a:schemeClr val="accent1"/>
                </a:solidFill>
              </a:rPr>
              <a:t> </a:t>
            </a:r>
            <a:r>
              <a:rPr lang="en-NZ" dirty="0" smtClean="0"/>
              <a:t>assessments</a:t>
            </a:r>
            <a:endParaRPr lang="en-NZ" dirty="0"/>
          </a:p>
          <a:p>
            <a:pPr marL="0" indent="0">
              <a:buNone/>
            </a:pPr>
            <a:r>
              <a:rPr lang="en-NZ" sz="5000" b="1" dirty="0" smtClean="0">
                <a:solidFill>
                  <a:schemeClr val="accent1"/>
                </a:solidFill>
              </a:rPr>
              <a:t> </a:t>
            </a:r>
            <a:endParaRPr lang="en-NZ" sz="5000" b="1" dirty="0">
              <a:solidFill>
                <a:schemeClr val="accent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867243" y="4513513"/>
            <a:ext cx="2974533" cy="3624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000" b="1" spc="-400" dirty="0" smtClean="0">
                <a:solidFill>
                  <a:schemeClr val="accent2"/>
                </a:solidFill>
              </a:rPr>
              <a:t>169</a:t>
            </a:r>
            <a:r>
              <a:rPr lang="en-NZ" b="1" dirty="0" smtClean="0">
                <a:solidFill>
                  <a:schemeClr val="accent1"/>
                </a:solidFill>
              </a:rPr>
              <a:t> </a:t>
            </a:r>
            <a:r>
              <a:rPr lang="en-NZ" dirty="0" smtClean="0"/>
              <a:t>improvements</a:t>
            </a:r>
            <a:endParaRPr lang="en-NZ" dirty="0"/>
          </a:p>
          <a:p>
            <a:pPr marL="0" indent="0">
              <a:buNone/>
            </a:pPr>
            <a:r>
              <a:rPr lang="en-NZ" sz="5000" b="1" dirty="0" smtClean="0">
                <a:solidFill>
                  <a:schemeClr val="accent1"/>
                </a:solidFill>
              </a:rPr>
              <a:t> </a:t>
            </a:r>
            <a:endParaRPr lang="en-NZ" sz="5000" b="1" dirty="0">
              <a:solidFill>
                <a:schemeClr val="accent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39462" y="5549022"/>
            <a:ext cx="2974533" cy="3624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000" b="1" spc="-300" dirty="0" smtClean="0">
                <a:solidFill>
                  <a:schemeClr val="accent2"/>
                </a:solidFill>
              </a:rPr>
              <a:t>80</a:t>
            </a:r>
            <a:r>
              <a:rPr lang="en-NZ" b="1" dirty="0" smtClean="0">
                <a:solidFill>
                  <a:schemeClr val="accent1"/>
                </a:solidFill>
              </a:rPr>
              <a:t> </a:t>
            </a:r>
            <a:r>
              <a:rPr lang="en-NZ" dirty="0" smtClean="0"/>
              <a:t>logs lost</a:t>
            </a:r>
            <a:endParaRPr lang="en-NZ" dirty="0"/>
          </a:p>
          <a:p>
            <a:pPr marL="0" indent="0">
              <a:buNone/>
            </a:pPr>
            <a:r>
              <a:rPr lang="en-NZ" sz="5000" b="1" dirty="0" smtClean="0">
                <a:solidFill>
                  <a:schemeClr val="accent1"/>
                </a:solidFill>
              </a:rPr>
              <a:t> </a:t>
            </a:r>
            <a:endParaRPr lang="en-NZ" sz="5000" b="1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5186" y="1390030"/>
            <a:ext cx="889241" cy="1001292"/>
            <a:chOff x="815186" y="1390030"/>
            <a:chExt cx="889241" cy="1001292"/>
          </a:xfrm>
        </p:grpSpPr>
        <p:sp>
          <p:nvSpPr>
            <p:cNvPr id="27" name="Rectangle 26"/>
            <p:cNvSpPr/>
            <p:nvPr/>
          </p:nvSpPr>
          <p:spPr>
            <a:xfrm>
              <a:off x="815186" y="1390030"/>
              <a:ext cx="812099" cy="8129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839461" y="1812015"/>
              <a:ext cx="864966" cy="579307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NZ" sz="5000" b="1" spc="-600" dirty="0" smtClean="0">
                  <a:solidFill>
                    <a:schemeClr val="bg1">
                      <a:lumMod val="95000"/>
                    </a:schemeClr>
                  </a:solidFill>
                </a:rPr>
                <a:t>11</a:t>
              </a:r>
              <a:endParaRPr lang="en-NZ" sz="5000" b="1" spc="-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864103" y="2708519"/>
            <a:ext cx="2229902" cy="3624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NZ" sz="5000" b="1" spc="-600" dirty="0" smtClean="0">
                <a:solidFill>
                  <a:schemeClr val="accent2"/>
                </a:solidFill>
              </a:rPr>
              <a:t>6 </a:t>
            </a:r>
            <a:r>
              <a:rPr lang="en-NZ" dirty="0" smtClean="0"/>
              <a:t>tree fallers</a:t>
            </a:r>
            <a:r>
              <a:rPr lang="en-NZ" sz="5000" b="1" spc="-600" dirty="0" smtClean="0">
                <a:solidFill>
                  <a:schemeClr val="accent1"/>
                </a:solidFill>
              </a:rPr>
              <a:t> </a:t>
            </a:r>
            <a:endParaRPr lang="en-NZ" sz="5000" b="1" spc="-600" dirty="0">
              <a:solidFill>
                <a:schemeClr val="accent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96448" y="2330010"/>
            <a:ext cx="943930" cy="823351"/>
            <a:chOff x="496448" y="2330010"/>
            <a:chExt cx="943930" cy="823351"/>
          </a:xfrm>
        </p:grpSpPr>
        <p:sp>
          <p:nvSpPr>
            <p:cNvPr id="31" name="Rectangle 30"/>
            <p:cNvSpPr/>
            <p:nvPr/>
          </p:nvSpPr>
          <p:spPr>
            <a:xfrm>
              <a:off x="496448" y="2330010"/>
              <a:ext cx="812099" cy="8129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864103" y="2714790"/>
              <a:ext cx="576275" cy="438571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NZ" sz="5000" b="1" spc="-600" dirty="0" smtClean="0">
                  <a:solidFill>
                    <a:schemeClr val="bg1">
                      <a:lumMod val="95000"/>
                    </a:schemeClr>
                  </a:solidFill>
                </a:rPr>
                <a:t>6</a:t>
              </a:r>
              <a:endParaRPr lang="en-NZ" sz="5000" b="1" spc="-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5186" y="3215028"/>
            <a:ext cx="3483993" cy="812991"/>
            <a:chOff x="7042579" y="2289552"/>
            <a:chExt cx="3483993" cy="812991"/>
          </a:xfrm>
        </p:grpSpPr>
        <p:sp>
          <p:nvSpPr>
            <p:cNvPr id="9" name="Rectangle 8"/>
            <p:cNvSpPr/>
            <p:nvPr/>
          </p:nvSpPr>
          <p:spPr>
            <a:xfrm>
              <a:off x="7042579" y="2289552"/>
              <a:ext cx="2152237" cy="8129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 </a:t>
              </a:r>
              <a:endParaRPr lang="en-NZ" dirty="0"/>
            </a:p>
          </p:txBody>
        </p:sp>
        <p:sp>
          <p:nvSpPr>
            <p:cNvPr id="21" name="Content Placeholder 2"/>
            <p:cNvSpPr txBox="1">
              <a:spLocks/>
            </p:cNvSpPr>
            <p:nvPr/>
          </p:nvSpPr>
          <p:spPr>
            <a:xfrm>
              <a:off x="7082254" y="2636510"/>
              <a:ext cx="3444318" cy="362455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NZ" sz="5000" b="1" spc="-600" dirty="0" smtClean="0">
                  <a:solidFill>
                    <a:schemeClr val="accent2"/>
                  </a:solidFill>
                </a:rPr>
                <a:t>0 </a:t>
              </a:r>
              <a:r>
                <a:rPr lang="en-NZ" dirty="0" smtClean="0"/>
                <a:t>mechanised tree falling</a:t>
              </a:r>
              <a:endParaRPr lang="en-NZ" b="1" spc="-600" dirty="0">
                <a:solidFill>
                  <a:schemeClr val="accent1"/>
                </a:solidFill>
              </a:endParaRPr>
            </a:p>
            <a:p>
              <a:pPr marL="0" indent="0">
                <a:buNone/>
              </a:pPr>
              <a:r>
                <a:rPr lang="en-NZ" sz="5000" b="1" spc="-600" dirty="0" smtClean="0">
                  <a:solidFill>
                    <a:schemeClr val="accent1"/>
                  </a:solidFill>
                </a:rPr>
                <a:t> </a:t>
              </a:r>
              <a:endParaRPr lang="en-NZ" sz="5000" b="1" spc="-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03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Safer ways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40" y="2286871"/>
            <a:ext cx="6598380" cy="505004"/>
          </a:xfrm>
        </p:spPr>
        <p:txBody>
          <a:bodyPr/>
          <a:lstStyle/>
          <a:p>
            <a:r>
              <a:rPr lang="en-NZ" dirty="0"/>
              <a:t>Mechanised </a:t>
            </a:r>
            <a:r>
              <a:rPr lang="en-NZ" dirty="0" smtClean="0"/>
              <a:t>breaking out and tree felling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49" y="1548954"/>
            <a:ext cx="5157226" cy="384353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73464" y="2821495"/>
            <a:ext cx="4938928" cy="5050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“This is tricky”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7977" y="2732766"/>
            <a:ext cx="3138416" cy="556288"/>
            <a:chOff x="677977" y="3612402"/>
            <a:chExt cx="3138416" cy="556288"/>
          </a:xfrm>
        </p:grpSpPr>
        <p:sp>
          <p:nvSpPr>
            <p:cNvPr id="9" name="Rectangle 8"/>
            <p:cNvSpPr/>
            <p:nvPr/>
          </p:nvSpPr>
          <p:spPr>
            <a:xfrm>
              <a:off x="677977" y="3612402"/>
              <a:ext cx="2134759" cy="5562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773464" y="3701992"/>
              <a:ext cx="3042929" cy="3484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dirty="0" smtClean="0">
                  <a:solidFill>
                    <a:schemeClr val="bg1">
                      <a:lumMod val="85000"/>
                    </a:schemeClr>
                  </a:solidFill>
                </a:rPr>
                <a:t>“This is tricky”</a:t>
              </a:r>
            </a:p>
          </p:txBody>
        </p:sp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773464" y="3393491"/>
            <a:ext cx="4938928" cy="5050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“We need to be careful here”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7977" y="3304762"/>
            <a:ext cx="3784629" cy="556288"/>
            <a:chOff x="677977" y="3612402"/>
            <a:chExt cx="3685592" cy="556288"/>
          </a:xfrm>
        </p:grpSpPr>
        <p:sp>
          <p:nvSpPr>
            <p:cNvPr id="13" name="Rectangle 12"/>
            <p:cNvSpPr/>
            <p:nvPr/>
          </p:nvSpPr>
          <p:spPr>
            <a:xfrm>
              <a:off x="677977" y="3612402"/>
              <a:ext cx="3685592" cy="5562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773464" y="3701992"/>
              <a:ext cx="3527345" cy="348486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dirty="0" smtClean="0">
                  <a:solidFill>
                    <a:schemeClr val="bg1">
                      <a:lumMod val="85000"/>
                    </a:schemeClr>
                  </a:solidFill>
                </a:rPr>
                <a:t>“We need to be careful here”</a:t>
              </a: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790786" y="3933655"/>
            <a:ext cx="6598380" cy="5050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dirty="0" smtClean="0"/>
              <a:t>How can we do it in a safe way?</a:t>
            </a:r>
          </a:p>
        </p:txBody>
      </p:sp>
    </p:spTree>
    <p:extLst>
      <p:ext uri="{BB962C8B-B14F-4D97-AF65-F5344CB8AC3E}">
        <p14:creationId xmlns:p14="http://schemas.microsoft.com/office/powerpoint/2010/main" val="37044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464" y="744960"/>
            <a:ext cx="6941569" cy="472662"/>
          </a:xfrm>
        </p:spPr>
        <p:txBody>
          <a:bodyPr/>
          <a:lstStyle/>
          <a:p>
            <a:r>
              <a:rPr lang="en-NZ" dirty="0" smtClean="0">
                <a:solidFill>
                  <a:schemeClr val="bg1"/>
                </a:solidFill>
              </a:rPr>
              <a:t>Work as done and </a:t>
            </a:r>
            <a:br>
              <a:rPr lang="en-NZ" dirty="0" smtClean="0">
                <a:solidFill>
                  <a:schemeClr val="bg1"/>
                </a:solidFill>
              </a:rPr>
            </a:br>
            <a:r>
              <a:rPr lang="en-NZ" dirty="0" smtClean="0">
                <a:solidFill>
                  <a:schemeClr val="bg1"/>
                </a:solidFill>
              </a:rPr>
              <a:t>work done well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740" y="2286871"/>
            <a:ext cx="3989822" cy="369409"/>
          </a:xfrm>
        </p:spPr>
        <p:txBody>
          <a:bodyPr/>
          <a:lstStyle/>
          <a:p>
            <a:pPr marL="0" indent="0">
              <a:buNone/>
            </a:pPr>
            <a:r>
              <a:rPr lang="en-NZ" b="1" dirty="0" smtClean="0">
                <a:solidFill>
                  <a:schemeClr val="bg1"/>
                </a:solidFill>
              </a:rPr>
              <a:t>Work as imagined</a:t>
            </a:r>
            <a:endParaRPr lang="en-NZ" b="1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97740" y="2892809"/>
            <a:ext cx="8975562" cy="397223"/>
            <a:chOff x="797740" y="2892809"/>
            <a:chExt cx="8975562" cy="397223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797740" y="2892809"/>
              <a:ext cx="3628234" cy="39722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dirty="0" smtClean="0">
                  <a:solidFill>
                    <a:schemeClr val="bg1"/>
                  </a:solidFill>
                </a:rPr>
                <a:t>Home to-do list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6145068" y="2892809"/>
              <a:ext cx="3628234" cy="39722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dirty="0" smtClean="0">
                  <a:solidFill>
                    <a:schemeClr val="bg1"/>
                  </a:solidFill>
                </a:rPr>
                <a:t>What you actually did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97740" y="3325189"/>
            <a:ext cx="8975562" cy="397223"/>
            <a:chOff x="797740" y="3316400"/>
            <a:chExt cx="8975562" cy="397223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797740" y="3316400"/>
              <a:ext cx="3628234" cy="39722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dirty="0" smtClean="0">
                  <a:solidFill>
                    <a:schemeClr val="bg1"/>
                  </a:solidFill>
                </a:rPr>
                <a:t>Work policies and procedures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145068" y="3316400"/>
              <a:ext cx="3628234" cy="39722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dirty="0" smtClean="0">
                  <a:solidFill>
                    <a:schemeClr val="bg1"/>
                  </a:solidFill>
                </a:rPr>
                <a:t>How the job is really done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97740" y="3757569"/>
            <a:ext cx="9337150" cy="397223"/>
            <a:chOff x="797740" y="3739991"/>
            <a:chExt cx="9337150" cy="397223"/>
          </a:xfrm>
        </p:grpSpPr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797740" y="3739991"/>
              <a:ext cx="3628234" cy="39722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dirty="0" smtClean="0">
                  <a:solidFill>
                    <a:schemeClr val="bg1"/>
                  </a:solidFill>
                </a:rPr>
                <a:t>Your first aid kit and training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6145068" y="3739991"/>
              <a:ext cx="3989822" cy="39722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dirty="0" smtClean="0">
                  <a:solidFill>
                    <a:schemeClr val="bg1"/>
                  </a:solidFill>
                </a:rPr>
                <a:t>What you would actually need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7740" y="4189950"/>
            <a:ext cx="9337150" cy="397223"/>
            <a:chOff x="797740" y="4189950"/>
            <a:chExt cx="9337150" cy="397223"/>
          </a:xfrm>
        </p:grpSpPr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797740" y="4189950"/>
              <a:ext cx="3628234" cy="39722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dirty="0" smtClean="0">
                  <a:solidFill>
                    <a:schemeClr val="bg1"/>
                  </a:solidFill>
                </a:rPr>
                <a:t>How you say you work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145068" y="4189950"/>
              <a:ext cx="3989822" cy="397223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NZ" dirty="0" smtClean="0">
                  <a:solidFill>
                    <a:schemeClr val="bg1"/>
                  </a:solidFill>
                </a:rPr>
                <a:t>How you actually work</a:t>
              </a:r>
              <a:endParaRPr lang="en-NZ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>
          <a:xfrm>
            <a:off x="797740" y="4964985"/>
            <a:ext cx="6598380" cy="381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 smtClean="0">
                <a:solidFill>
                  <a:schemeClr val="bg1"/>
                </a:solidFill>
              </a:rPr>
              <a:t>Work done well, understand it deeply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97740" y="5458691"/>
            <a:ext cx="6598380" cy="3818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4400" indent="-2844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–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  <a:lvl2pPr marL="540000" indent="-228600" algn="l" defTabSz="914400" rtl="0" eaLnBrk="1" latinLnBrk="0" hangingPunct="1">
              <a:lnSpc>
                <a:spcPts val="2600"/>
              </a:lnSpc>
              <a:spcBef>
                <a:spcPts val="0"/>
              </a:spcBef>
              <a:spcAft>
                <a:spcPts val="700"/>
              </a:spcAft>
              <a:buFont typeface="Meiryo" panose="020B0604030504040204" pitchFamily="34" charset="-128"/>
              <a:buChar char="‐"/>
              <a:defRPr sz="1800" kern="1200">
                <a:solidFill>
                  <a:srgbClr val="0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 smtClean="0">
                <a:solidFill>
                  <a:schemeClr val="bg1"/>
                </a:solidFill>
              </a:rPr>
              <a:t>Talk about it, share your stories and ideas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FE0044D4-D135-E04E-B295-BB74218B60CF}"/>
              </a:ext>
            </a:extLst>
          </p:cNvPr>
          <p:cNvCxnSpPr/>
          <p:nvPr/>
        </p:nvCxnSpPr>
        <p:spPr>
          <a:xfrm>
            <a:off x="786767" y="571651"/>
            <a:ext cx="1081057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E0044D4-D135-E04E-B295-BB74218B60CF}"/>
              </a:ext>
            </a:extLst>
          </p:cNvPr>
          <p:cNvCxnSpPr/>
          <p:nvPr/>
        </p:nvCxnSpPr>
        <p:spPr>
          <a:xfrm>
            <a:off x="797740" y="2684234"/>
            <a:ext cx="393077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145068" y="2286871"/>
            <a:ext cx="3989822" cy="397363"/>
            <a:chOff x="6145068" y="2286871"/>
            <a:chExt cx="3989822" cy="397363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145068" y="2286871"/>
              <a:ext cx="3989822" cy="369409"/>
            </a:xfrm>
            <a:prstGeom prst="rect">
              <a:avLst/>
            </a:prstGeom>
          </p:spPr>
          <p:txBody>
            <a:bodyPr lIns="0" tIns="0" rIns="0" bIns="0">
              <a:noAutofit/>
            </a:bodyPr>
            <a:lstStyle>
              <a:lvl1pPr marL="284400" indent="-2844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–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1pPr>
              <a:lvl2pPr marL="540000" indent="-228600" algn="l" defTabSz="914400" rtl="0" eaLnBrk="1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700"/>
                </a:spcAft>
                <a:buFont typeface="Meiryo" panose="020B0604030504040204" pitchFamily="34" charset="-128"/>
                <a:buChar char="‐"/>
                <a:defRPr sz="1800" kern="12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Meiryo" panose="020B0604030504040204" pitchFamily="34" charset="-128"/>
                <a:buNone/>
              </a:pPr>
              <a:r>
                <a:rPr lang="en-NZ" b="1" dirty="0" smtClean="0">
                  <a:solidFill>
                    <a:schemeClr val="bg1"/>
                  </a:solidFill>
                </a:rPr>
                <a:t>Work as done</a:t>
              </a:r>
              <a:endParaRPr lang="en-NZ" b="1" dirty="0">
                <a:solidFill>
                  <a:schemeClr val="bg1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E0044D4-D135-E04E-B295-BB74218B60CF}"/>
                </a:ext>
              </a:extLst>
            </p:cNvPr>
            <p:cNvCxnSpPr/>
            <p:nvPr/>
          </p:nvCxnSpPr>
          <p:spPr>
            <a:xfrm>
              <a:off x="6145068" y="2684234"/>
              <a:ext cx="3930779" cy="0"/>
            </a:xfrm>
            <a:prstGeom prst="line">
              <a:avLst/>
            </a:prstGeom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6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3" y="5612394"/>
            <a:ext cx="10610110" cy="6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heme/theme1.xml><?xml version="1.0" encoding="utf-8"?>
<a:theme xmlns:a="http://schemas.openxmlformats.org/drawingml/2006/main" name="Office Theme">
  <a:themeElements>
    <a:clrScheme name="WorkSale Palette">
      <a:dk1>
        <a:srgbClr val="2D3C5B"/>
      </a:dk1>
      <a:lt1>
        <a:srgbClr val="FFFFFF"/>
      </a:lt1>
      <a:dk2>
        <a:srgbClr val="2D3C5B"/>
      </a:dk2>
      <a:lt2>
        <a:srgbClr val="FFFFFF"/>
      </a:lt2>
      <a:accent1>
        <a:srgbClr val="F67A4A"/>
      </a:accent1>
      <a:accent2>
        <a:srgbClr val="72C4C4"/>
      </a:accent2>
      <a:accent3>
        <a:srgbClr val="933A79"/>
      </a:accent3>
      <a:accent4>
        <a:srgbClr val="2EB57B"/>
      </a:accent4>
      <a:accent5>
        <a:srgbClr val="00A5D5"/>
      </a:accent5>
      <a:accent6>
        <a:srgbClr val="FFC000"/>
      </a:accent6>
      <a:hlink>
        <a:srgbClr val="0070C0"/>
      </a:hlink>
      <a:folHlink>
        <a:srgbClr val="007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1115</Words>
  <Application>Microsoft Office PowerPoint</Application>
  <PresentationFormat>Custom</PresentationFormat>
  <Paragraphs>135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Risk management</vt:lpstr>
      <vt:lpstr>Safer ways</vt:lpstr>
      <vt:lpstr>Work as done and  work done well</vt:lpstr>
      <vt:lpstr>PowerPoint Presentation</vt:lpstr>
    </vt:vector>
  </TitlesOfParts>
  <Company>Ministry of Business, Innovation &amp; Employment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Currie (WorkSafe)</dc:creator>
  <cp:lastModifiedBy>Grant Duffy</cp:lastModifiedBy>
  <cp:revision>100</cp:revision>
  <dcterms:created xsi:type="dcterms:W3CDTF">2019-08-15T01:33:36Z</dcterms:created>
  <dcterms:modified xsi:type="dcterms:W3CDTF">2020-01-14T04:00:12Z</dcterms:modified>
</cp:coreProperties>
</file>